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318" r:id="rId2"/>
    <p:sldId id="320" r:id="rId3"/>
    <p:sldId id="275" r:id="rId4"/>
    <p:sldId id="319" r:id="rId5"/>
    <p:sldId id="309" r:id="rId6"/>
    <p:sldId id="276" r:id="rId7"/>
    <p:sldId id="321" r:id="rId8"/>
    <p:sldId id="28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-258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C575C-BBFF-6947-8D2F-BB11D3CD9749}" type="datetimeFigureOut">
              <a:rPr lang="en-US" smtClean="0"/>
              <a:t>3/14/13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2A922-5AA1-FB47-B03A-24B940E6C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17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36128-172C-DB4B-B863-B577CE14CD10}" type="datetimeFigureOut">
              <a:rPr lang="en-US" smtClean="0"/>
              <a:t>3/14/13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27605-FDEE-B143-B8E5-10A73316C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9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sz="36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F7F907-EC21-3C4C-9D9D-E9B540E58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52584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418CF-1F05-3F46-9545-2FC0D88C4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32998"/>
      </p:ext>
    </p:extLst>
  </p:cSld>
  <p:clrMapOvr>
    <a:masterClrMapping/>
  </p:clrMapOvr>
  <p:transition xmlns:p14="http://schemas.microsoft.com/office/powerpoint/2010/main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838200"/>
            <a:ext cx="21717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3627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ACA16-B31D-AC40-861B-DE62F25B6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65420"/>
      </p:ext>
    </p:extLst>
  </p:cSld>
  <p:clrMapOvr>
    <a:masterClrMapping/>
  </p:clrMapOvr>
  <p:transition xmlns:p14="http://schemas.microsoft.com/office/powerpoint/2010/main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8B180-B309-1142-B556-73D733F26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2720"/>
      </p:ext>
    </p:extLst>
  </p:cSld>
  <p:clrMapOvr>
    <a:masterClrMapping/>
  </p:clrMapOvr>
  <p:transition xmlns:p14="http://schemas.microsoft.com/office/powerpoint/2010/main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A2B41-B5BA-184D-A38A-A1A40D4D8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03550"/>
      </p:ext>
    </p:extLst>
  </p:cSld>
  <p:clrMapOvr>
    <a:masterClrMapping/>
  </p:clrMapOvr>
  <p:transition xmlns:p14="http://schemas.microsoft.com/office/powerpoint/2010/main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79488-4F35-6C47-8211-D9FD86942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72477"/>
      </p:ext>
    </p:extLst>
  </p:cSld>
  <p:clrMapOvr>
    <a:masterClrMapping/>
  </p:clrMapOvr>
  <p:transition xmlns:p14="http://schemas.microsoft.com/office/powerpoint/2010/main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36E1B-E8D3-3940-8C9E-3A378FF62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625"/>
      </p:ext>
    </p:extLst>
  </p:cSld>
  <p:clrMapOvr>
    <a:masterClrMapping/>
  </p:clrMapOvr>
  <p:transition xmlns:p14="http://schemas.microsoft.com/office/powerpoint/2010/main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C04E6-D9F2-0B49-81D9-8DBFD0053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18771"/>
      </p:ext>
    </p:extLst>
  </p:cSld>
  <p:clrMapOvr>
    <a:masterClrMapping/>
  </p:clrMapOvr>
  <p:transition xmlns:p14="http://schemas.microsoft.com/office/powerpoint/2010/main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F0BB8-66EE-4840-8CC6-59200B756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1637"/>
      </p:ext>
    </p:extLst>
  </p:cSld>
  <p:clrMapOvr>
    <a:masterClrMapping/>
  </p:clrMapOvr>
  <p:transition xmlns:p14="http://schemas.microsoft.com/office/powerpoint/2010/main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B680E-244F-464F-BBAF-A9D922F4F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14201"/>
      </p:ext>
    </p:extLst>
  </p:cSld>
  <p:clrMapOvr>
    <a:masterClrMapping/>
  </p:clrMapOvr>
  <p:transition xmlns:p14="http://schemas.microsoft.com/office/powerpoint/2010/main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A23C3-073E-6848-819C-61B03A7B2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2378"/>
      </p:ext>
    </p:extLst>
  </p:cSld>
  <p:clrMapOvr>
    <a:masterClrMapping/>
  </p:clrMapOvr>
  <p:transition xmlns:p14="http://schemas.microsoft.com/office/powerpoint/2010/main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68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cs typeface="Arial" charset="0"/>
              </a:defRPr>
            </a:lvl1pPr>
          </a:lstStyle>
          <a:p>
            <a:pPr>
              <a:defRPr/>
            </a:pPr>
            <a:fld id="{CE75063D-C6B7-E940-83ED-ED300A116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Learn how to write and name ionic compounds using transition metals, tin and lead.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These ions are multivalent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092050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838200"/>
          </a:xfrm>
        </p:spPr>
        <p:txBody>
          <a:bodyPr/>
          <a:lstStyle/>
          <a:p>
            <a:r>
              <a:rPr lang="en-US" dirty="0" smtClean="0"/>
              <a:t>Writing ionic compounds with transition metals, tin and 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39624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Write these the same way as you do all other kinds of ionic compounds.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Write the ions then balance the charges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Ex:  Cu</a:t>
            </a:r>
            <a:r>
              <a:rPr lang="en-US" baseline="30000" dirty="0" smtClean="0">
                <a:solidFill>
                  <a:srgbClr val="FFFFFF"/>
                </a:solidFill>
              </a:rPr>
              <a:t>+1  </a:t>
            </a:r>
            <a:r>
              <a:rPr lang="en-US" dirty="0" smtClean="0">
                <a:solidFill>
                  <a:srgbClr val="FFFFFF"/>
                </a:solidFill>
              </a:rPr>
              <a:t>and O</a:t>
            </a:r>
            <a:r>
              <a:rPr lang="en-US" baseline="30000" dirty="0" smtClean="0">
                <a:solidFill>
                  <a:srgbClr val="FFFFFF"/>
                </a:solidFill>
              </a:rPr>
              <a:t>-2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Cu</a:t>
            </a:r>
            <a:r>
              <a:rPr lang="en-US" baseline="30000" dirty="0">
                <a:solidFill>
                  <a:srgbClr val="FFFFFF"/>
                </a:solidFill>
              </a:rPr>
              <a:t>+1 </a:t>
            </a:r>
            <a:r>
              <a:rPr lang="en-US" dirty="0" smtClean="0">
                <a:solidFill>
                  <a:srgbClr val="FFFFFF"/>
                </a:solidFill>
              </a:rPr>
              <a:t>     </a:t>
            </a:r>
            <a:r>
              <a:rPr lang="en-US" dirty="0">
                <a:solidFill>
                  <a:srgbClr val="FFFFFF"/>
                </a:solidFill>
              </a:rPr>
              <a:t>O</a:t>
            </a:r>
            <a:r>
              <a:rPr lang="en-US" baseline="30000" dirty="0">
                <a:solidFill>
                  <a:srgbClr val="FFFFFF"/>
                </a:solidFill>
              </a:rPr>
              <a:t>-</a:t>
            </a:r>
            <a:r>
              <a:rPr lang="en-US" baseline="30000" dirty="0" smtClean="0">
                <a:solidFill>
                  <a:srgbClr val="FFFFFF"/>
                </a:solidFill>
              </a:rPr>
              <a:t>2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Cu</a:t>
            </a:r>
            <a:r>
              <a:rPr lang="en-US" sz="3200" baseline="-25000" dirty="0" smtClean="0">
                <a:solidFill>
                  <a:srgbClr val="FFFFFF"/>
                </a:solidFill>
              </a:rPr>
              <a:t>2</a:t>
            </a:r>
            <a:r>
              <a:rPr lang="en-US" sz="3200" dirty="0" smtClean="0">
                <a:solidFill>
                  <a:srgbClr val="FFFFFF"/>
                </a:solidFill>
              </a:rPr>
              <a:t>O</a:t>
            </a:r>
            <a:endParaRPr lang="en-US" sz="3200" baseline="30000" dirty="0">
              <a:solidFill>
                <a:srgbClr val="FFFFFF"/>
              </a:solidFill>
            </a:endParaRPr>
          </a:p>
          <a:p>
            <a:pPr marL="914400" lvl="2" indent="0">
              <a:buNone/>
            </a:pPr>
            <a:endParaRPr lang="en-US" baseline="30000" dirty="0" smtClean="0">
              <a:solidFill>
                <a:srgbClr val="FFFFFF"/>
              </a:solidFill>
            </a:endParaRPr>
          </a:p>
          <a:p>
            <a:endParaRPr lang="en-US" baseline="30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343400" y="4114800"/>
            <a:ext cx="1143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4191000" y="4114800"/>
            <a:ext cx="1295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93394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cs typeface="+mj-cs"/>
              </a:rPr>
              <a:t>Naming </a:t>
            </a:r>
            <a:r>
              <a:rPr lang="en-US" sz="3600" dirty="0" smtClean="0">
                <a:cs typeface="+mj-cs"/>
              </a:rPr>
              <a:t>Ionic Compounds</a:t>
            </a:r>
            <a:br>
              <a:rPr lang="en-US" sz="3600" dirty="0" smtClean="0">
                <a:cs typeface="+mj-cs"/>
              </a:rPr>
            </a:br>
            <a:r>
              <a:rPr lang="en-US" sz="3600" dirty="0">
                <a:cs typeface="+mj-cs"/>
              </a:rPr>
              <a:t>w</a:t>
            </a:r>
            <a:r>
              <a:rPr lang="en-US" sz="3600" dirty="0" smtClean="0">
                <a:cs typeface="+mj-cs"/>
              </a:rPr>
              <a:t>ith </a:t>
            </a:r>
            <a:r>
              <a:rPr lang="en-US" sz="3600" dirty="0" smtClean="0">
                <a:cs typeface="+mj-cs"/>
              </a:rPr>
              <a:t>multivalent elements</a:t>
            </a:r>
            <a:endParaRPr lang="en-US" sz="3600" dirty="0" smtClean="0">
              <a:cs typeface="+mj-cs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100" dirty="0" smtClean="0">
                <a:solidFill>
                  <a:srgbClr val="FFFFFF"/>
                </a:solidFill>
                <a:cs typeface="+mn-cs"/>
              </a:rPr>
              <a:t>The problem comes with </a:t>
            </a:r>
            <a:r>
              <a:rPr lang="en-US" sz="3100" dirty="0" smtClean="0">
                <a:solidFill>
                  <a:srgbClr val="FFFFFF"/>
                </a:solidFill>
                <a:cs typeface="+mn-cs"/>
              </a:rPr>
              <a:t>naming ionic compounds </a:t>
            </a:r>
            <a:r>
              <a:rPr lang="en-US" sz="3100" dirty="0" smtClean="0">
                <a:solidFill>
                  <a:srgbClr val="FFFFFF"/>
                </a:solidFill>
                <a:cs typeface="+mn-cs"/>
              </a:rPr>
              <a:t>using </a:t>
            </a:r>
            <a:r>
              <a:rPr lang="en-US" sz="3100" dirty="0" smtClean="0">
                <a:solidFill>
                  <a:srgbClr val="FFFFFF"/>
                </a:solidFill>
                <a:cs typeface="+mn-cs"/>
              </a:rPr>
              <a:t>transition metals, tin &amp; lead. </a:t>
            </a:r>
          </a:p>
          <a:p>
            <a:pPr eaLnBrk="1" hangingPunct="1">
              <a:defRPr/>
            </a:pPr>
            <a:r>
              <a:rPr lang="en-US" sz="3100" dirty="0" smtClean="0">
                <a:solidFill>
                  <a:srgbClr val="FFFFFF"/>
                </a:solidFill>
                <a:cs typeface="+mn-cs"/>
              </a:rPr>
              <a:t>Many of these ions can form more than one compound with the same anion.  </a:t>
            </a:r>
          </a:p>
          <a:p>
            <a:pPr eaLnBrk="1" hangingPunct="1">
              <a:defRPr/>
            </a:pPr>
            <a:r>
              <a:rPr lang="en-US" sz="3100" dirty="0" smtClean="0">
                <a:solidFill>
                  <a:srgbClr val="FFFFFF"/>
                </a:solidFill>
                <a:cs typeface="+mn-cs"/>
              </a:rPr>
              <a:t>Have to have a way to distinguish between the multivalent metal </a:t>
            </a:r>
            <a:r>
              <a:rPr lang="en-US" sz="3100" dirty="0" err="1" smtClean="0">
                <a:solidFill>
                  <a:srgbClr val="FFFFFF"/>
                </a:solidFill>
                <a:cs typeface="+mn-cs"/>
              </a:rPr>
              <a:t>cations</a:t>
            </a:r>
            <a:endParaRPr lang="en-US" sz="3100" dirty="0">
              <a:solidFill>
                <a:srgbClr val="FFFFFF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sz="3100" dirty="0" smtClean="0">
                <a:solidFill>
                  <a:srgbClr val="FFFFFF"/>
                </a:solidFill>
                <a:cs typeface="+mn-cs"/>
              </a:rPr>
              <a:t>Ex:      </a:t>
            </a:r>
            <a:r>
              <a:rPr lang="en-US" sz="3100" dirty="0" err="1" smtClean="0">
                <a:solidFill>
                  <a:srgbClr val="FFFFFF"/>
                </a:solidFill>
                <a:cs typeface="+mn-cs"/>
              </a:rPr>
              <a:t>FeO</a:t>
            </a:r>
            <a:r>
              <a:rPr lang="en-US" sz="3100" dirty="0" smtClean="0">
                <a:solidFill>
                  <a:srgbClr val="FFFFFF"/>
                </a:solidFill>
                <a:cs typeface="+mn-cs"/>
              </a:rPr>
              <a:t>	     and 	  Fe</a:t>
            </a:r>
            <a:r>
              <a:rPr lang="en-US" sz="3100" baseline="-25000" dirty="0" smtClean="0">
                <a:solidFill>
                  <a:srgbClr val="FFFFFF"/>
                </a:solidFill>
                <a:cs typeface="+mn-cs"/>
              </a:rPr>
              <a:t>2</a:t>
            </a:r>
            <a:r>
              <a:rPr lang="en-US" sz="3100" dirty="0" smtClean="0">
                <a:solidFill>
                  <a:srgbClr val="FFFFFF"/>
                </a:solidFill>
                <a:cs typeface="+mn-cs"/>
              </a:rPr>
              <a:t>O</a:t>
            </a:r>
            <a:r>
              <a:rPr lang="en-US" sz="3100" baseline="-25000" dirty="0" smtClean="0">
                <a:solidFill>
                  <a:srgbClr val="FFFFFF"/>
                </a:solidFill>
                <a:cs typeface="+mn-cs"/>
              </a:rPr>
              <a:t>3</a:t>
            </a:r>
          </a:p>
          <a:p>
            <a:pPr eaLnBrk="1" hangingPunct="1">
              <a:defRPr/>
            </a:pPr>
            <a:endParaRPr lang="en-US" sz="3100" baseline="-25000" dirty="0">
              <a:solidFill>
                <a:srgbClr val="FFFFFF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sz="3100" dirty="0" smtClean="0">
                <a:solidFill>
                  <a:srgbClr val="FFFFFF"/>
                </a:solidFill>
                <a:cs typeface="+mn-cs"/>
              </a:rPr>
              <a:t>two different compounds </a:t>
            </a:r>
            <a:endParaRPr lang="en-US" sz="3100" dirty="0" smtClean="0">
              <a:solidFill>
                <a:srgbClr val="FFFFFF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cs typeface="+mj-cs"/>
              </a:rPr>
              <a:t>Naming </a:t>
            </a:r>
            <a:r>
              <a:rPr lang="en-US" sz="3600" dirty="0" smtClean="0">
                <a:cs typeface="+mj-cs"/>
              </a:rPr>
              <a:t>Ionic </a:t>
            </a:r>
            <a:r>
              <a:rPr lang="en-US" sz="3600" dirty="0" smtClean="0">
                <a:cs typeface="+mj-cs"/>
              </a:rPr>
              <a:t>Compounds</a:t>
            </a:r>
            <a:br>
              <a:rPr lang="en-US" sz="3600" dirty="0" smtClean="0">
                <a:cs typeface="+mj-cs"/>
              </a:rPr>
            </a:br>
            <a:r>
              <a:rPr lang="en-US" sz="3600" dirty="0">
                <a:cs typeface="+mj-cs"/>
              </a:rPr>
              <a:t>w</a:t>
            </a:r>
            <a:r>
              <a:rPr lang="en-US" sz="3600" dirty="0" smtClean="0">
                <a:cs typeface="+mj-cs"/>
              </a:rPr>
              <a:t>ith </a:t>
            </a:r>
            <a:r>
              <a:rPr lang="en-US" sz="3600" dirty="0" smtClean="0">
                <a:cs typeface="+mj-cs"/>
              </a:rPr>
              <a:t>multivalent elements</a:t>
            </a:r>
            <a:endParaRPr lang="en-US" sz="3600" dirty="0" smtClean="0">
              <a:cs typeface="+mj-cs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100" dirty="0" smtClean="0">
                <a:solidFill>
                  <a:srgbClr val="FFFFFF"/>
                </a:solidFill>
                <a:cs typeface="+mn-cs"/>
              </a:rPr>
              <a:t>To determine the charge on a transition metal or tin and lead you need to remember </a:t>
            </a:r>
            <a:endParaRPr lang="en-US" sz="3100" dirty="0" smtClean="0">
              <a:solidFill>
                <a:srgbClr val="FFFFFF"/>
              </a:solidFill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3100" dirty="0" smtClean="0">
                <a:solidFill>
                  <a:srgbClr val="FFFF00"/>
                </a:solidFill>
                <a:cs typeface="+mn-cs"/>
              </a:rPr>
              <a:t>	the </a:t>
            </a:r>
            <a:r>
              <a:rPr lang="en-US" sz="3100" dirty="0" smtClean="0">
                <a:solidFill>
                  <a:srgbClr val="FFFF00"/>
                </a:solidFill>
                <a:cs typeface="+mn-cs"/>
              </a:rPr>
              <a:t>compound must be neutral: same </a:t>
            </a:r>
            <a:r>
              <a:rPr lang="en-US" sz="3100" dirty="0" smtClean="0">
                <a:solidFill>
                  <a:srgbClr val="FFFF00"/>
                </a:solidFill>
                <a:cs typeface="+mn-cs"/>
              </a:rPr>
              <a:t>	number </a:t>
            </a:r>
            <a:r>
              <a:rPr lang="en-US" sz="3100" dirty="0" smtClean="0">
                <a:solidFill>
                  <a:srgbClr val="FFFF00"/>
                </a:solidFill>
                <a:cs typeface="+mn-cs"/>
              </a:rPr>
              <a:t>of + and – charges.</a:t>
            </a:r>
            <a:r>
              <a:rPr lang="en-US" sz="3100" dirty="0" smtClean="0">
                <a:solidFill>
                  <a:srgbClr val="FFFFFF"/>
                </a:solidFill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sz="3100" dirty="0" smtClean="0">
                <a:solidFill>
                  <a:srgbClr val="FFFFFF"/>
                </a:solidFill>
                <a:cs typeface="+mn-cs"/>
              </a:rPr>
              <a:t>Use the anion to determine the charge on the </a:t>
            </a:r>
            <a:r>
              <a:rPr lang="en-US" sz="3100" dirty="0" err="1" smtClean="0">
                <a:solidFill>
                  <a:srgbClr val="FFFFFF"/>
                </a:solidFill>
                <a:cs typeface="+mn-cs"/>
              </a:rPr>
              <a:t>cat</a:t>
            </a:r>
            <a:r>
              <a:rPr lang="en-US" sz="3100" dirty="0" err="1" smtClean="0">
                <a:solidFill>
                  <a:srgbClr val="FFFFFF"/>
                </a:solidFill>
                <a:cs typeface="+mn-cs"/>
              </a:rPr>
              <a:t>ion</a:t>
            </a:r>
            <a:r>
              <a:rPr lang="en-US" sz="3100" dirty="0" smtClean="0">
                <a:solidFill>
                  <a:srgbClr val="FFFFFF"/>
                </a:solidFill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46608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/>
              <a:t>Naming Ionic Compounds</a:t>
            </a:r>
            <a:br>
              <a:rPr lang="en-US" sz="3600" dirty="0"/>
            </a:br>
            <a:r>
              <a:rPr lang="en-US" sz="3600" dirty="0"/>
              <a:t>with multivalent elements</a:t>
            </a:r>
            <a:endParaRPr lang="en-US" sz="3600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solidFill>
                  <a:srgbClr val="FFFF00"/>
                </a:solidFill>
                <a:cs typeface="+mn-cs"/>
              </a:rPr>
              <a:t>The metal </a:t>
            </a:r>
            <a:r>
              <a:rPr lang="en-US" sz="3000" dirty="0" err="1" smtClean="0">
                <a:solidFill>
                  <a:srgbClr val="FFFF00"/>
                </a:solidFill>
                <a:cs typeface="+mn-cs"/>
              </a:rPr>
              <a:t>cation</a:t>
            </a:r>
            <a:r>
              <a:rPr lang="en-US" sz="3000" dirty="0" smtClean="0">
                <a:solidFill>
                  <a:srgbClr val="FFFF00"/>
                </a:solidFill>
                <a:cs typeface="+mn-cs"/>
              </a:rPr>
              <a:t> will always be bonded to an anion with a specific charge.</a:t>
            </a:r>
          </a:p>
          <a:p>
            <a:pPr eaLnBrk="1" hangingPunct="1">
              <a:defRPr/>
            </a:pPr>
            <a:r>
              <a:rPr lang="en-US" sz="3000" dirty="0" smtClean="0">
                <a:solidFill>
                  <a:srgbClr val="FFFFFF"/>
                </a:solidFill>
                <a:cs typeface="+mn-cs"/>
              </a:rPr>
              <a:t>Ex:  Fe</a:t>
            </a:r>
            <a:r>
              <a:rPr lang="en-US" sz="3000" baseline="-25000" dirty="0" smtClean="0">
                <a:solidFill>
                  <a:srgbClr val="FFFFFF"/>
                </a:solidFill>
                <a:cs typeface="+mn-cs"/>
              </a:rPr>
              <a:t>2</a:t>
            </a:r>
            <a:r>
              <a:rPr lang="en-US" sz="3000" dirty="0" smtClean="0">
                <a:solidFill>
                  <a:srgbClr val="FFFFFF"/>
                </a:solidFill>
                <a:cs typeface="+mn-cs"/>
              </a:rPr>
              <a:t>O</a:t>
            </a:r>
            <a:r>
              <a:rPr lang="en-US" sz="3000" baseline="-25000" dirty="0" smtClean="0">
                <a:solidFill>
                  <a:srgbClr val="FFFFFF"/>
                </a:solidFill>
                <a:cs typeface="+mn-cs"/>
              </a:rPr>
              <a:t>3		</a:t>
            </a:r>
            <a:r>
              <a:rPr lang="en-US" sz="3000" dirty="0" smtClean="0">
                <a:solidFill>
                  <a:srgbClr val="FFFFFF"/>
                </a:solidFill>
                <a:cs typeface="+mn-cs"/>
              </a:rPr>
              <a:t>O has a -2 </a:t>
            </a:r>
            <a:r>
              <a:rPr lang="en-US" sz="3000" dirty="0" smtClean="0">
                <a:solidFill>
                  <a:srgbClr val="FFFFFF"/>
                </a:solidFill>
                <a:cs typeface="+mn-cs"/>
              </a:rPr>
              <a:t>charge</a:t>
            </a:r>
          </a:p>
          <a:p>
            <a:pPr eaLnBrk="1" hangingPunct="1">
              <a:defRPr/>
            </a:pPr>
            <a:r>
              <a:rPr lang="en-US" sz="3000" baseline="-25000" dirty="0" smtClean="0">
                <a:solidFill>
                  <a:srgbClr val="FFFFFF"/>
                </a:solidFill>
              </a:rPr>
              <a:t>   	           			        ?	   -2</a:t>
            </a:r>
          </a:p>
          <a:p>
            <a:pPr algn="ctr" eaLnBrk="1" hangingPunct="1">
              <a:defRPr/>
            </a:pPr>
            <a:r>
              <a:rPr lang="en-US" sz="3000" dirty="0" smtClean="0">
                <a:solidFill>
                  <a:srgbClr val="FFFFFF"/>
                </a:solidFill>
              </a:rPr>
              <a:t>Fe</a:t>
            </a:r>
            <a:r>
              <a:rPr lang="en-US" sz="3000" baseline="-25000" dirty="0" smtClean="0">
                <a:solidFill>
                  <a:srgbClr val="FFFFFF"/>
                </a:solidFill>
              </a:rPr>
              <a:t>2 </a:t>
            </a:r>
            <a:r>
              <a:rPr lang="en-US" sz="3000" dirty="0" smtClean="0">
                <a:solidFill>
                  <a:srgbClr val="FFFFFF"/>
                </a:solidFill>
              </a:rPr>
              <a:t>O</a:t>
            </a:r>
            <a:r>
              <a:rPr lang="en-US" sz="3000" baseline="-25000" dirty="0" smtClean="0">
                <a:solidFill>
                  <a:srgbClr val="FFFFFF"/>
                </a:solidFill>
              </a:rPr>
              <a:t>3</a:t>
            </a:r>
          </a:p>
          <a:p>
            <a:pPr marL="0" indent="0" algn="ctr" eaLnBrk="1" hangingPunct="1">
              <a:buNone/>
              <a:defRPr/>
            </a:pPr>
            <a:endParaRPr lang="en-US" sz="3000" baseline="-25000" dirty="0" smtClean="0">
              <a:solidFill>
                <a:srgbClr val="FFFFFF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000" dirty="0" smtClean="0">
                <a:solidFill>
                  <a:srgbClr val="FFFFFF"/>
                </a:solidFill>
                <a:cs typeface="+mn-cs"/>
              </a:rPr>
              <a:t>				+6 +	-6  =  0</a:t>
            </a:r>
          </a:p>
          <a:p>
            <a:pPr eaLnBrk="1" hangingPunct="1">
              <a:defRPr/>
            </a:pPr>
            <a:r>
              <a:rPr lang="en-US" sz="3000" dirty="0" smtClean="0">
                <a:solidFill>
                  <a:srgbClr val="FFFFFF"/>
                </a:solidFill>
                <a:cs typeface="+mn-cs"/>
              </a:rPr>
              <a:t>So what’s the charge on the Fe ion?</a:t>
            </a:r>
          </a:p>
          <a:p>
            <a:pPr eaLnBrk="1" hangingPunct="1">
              <a:defRPr/>
            </a:pPr>
            <a:r>
              <a:rPr lang="en-US" sz="3000" dirty="0" smtClean="0">
                <a:solidFill>
                  <a:srgbClr val="FFFFFF"/>
                </a:solidFill>
                <a:cs typeface="+mn-cs"/>
              </a:rPr>
              <a:t>+3</a:t>
            </a:r>
          </a:p>
          <a:p>
            <a:pPr marL="0" indent="0" eaLnBrk="1" hangingPunct="1">
              <a:buNone/>
              <a:defRPr/>
            </a:pPr>
            <a:endParaRPr lang="en-US" sz="3000" dirty="0">
              <a:solidFill>
                <a:srgbClr val="FFFFFF"/>
              </a:solidFill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3000" dirty="0" smtClean="0">
              <a:solidFill>
                <a:srgbClr val="FFFFFF"/>
              </a:solidFill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267200" y="38862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5029200" y="38862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Lets try another</a:t>
            </a:r>
            <a:endParaRPr lang="en-US" sz="3600" dirty="0" smtClean="0">
              <a:cs typeface="+mj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1"/>
                </a:solidFill>
                <a:cs typeface="+mn-cs"/>
              </a:rPr>
              <a:t>Write the name </a:t>
            </a:r>
            <a:r>
              <a:rPr lang="en-US" dirty="0" smtClean="0">
                <a:solidFill>
                  <a:schemeClr val="bg1"/>
                </a:solidFill>
                <a:cs typeface="+mn-cs"/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CuCl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olidFill>
                <a:schemeClr val="bg1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1"/>
                </a:solidFill>
                <a:cs typeface="+mn-cs"/>
              </a:rPr>
              <a:t>First we need </a:t>
            </a:r>
            <a:r>
              <a:rPr lang="en-US" dirty="0" smtClean="0">
                <a:solidFill>
                  <a:schemeClr val="bg1"/>
                </a:solidFill>
                <a:cs typeface="+mn-cs"/>
              </a:rPr>
              <a:t>the charge of Cu   </a:t>
            </a:r>
            <a:endParaRPr lang="en-US" dirty="0" smtClean="0">
              <a:solidFill>
                <a:schemeClr val="bg1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1"/>
                </a:solidFill>
                <a:cs typeface="+mn-cs"/>
              </a:rPr>
              <a:t>Cl </a:t>
            </a:r>
            <a:r>
              <a:rPr lang="en-US" dirty="0" smtClean="0">
                <a:solidFill>
                  <a:schemeClr val="bg1"/>
                </a:solidFill>
                <a:cs typeface="+mn-cs"/>
              </a:rPr>
              <a:t>has a</a:t>
            </a:r>
            <a:r>
              <a:rPr lang="en-US" dirty="0" smtClean="0">
                <a:solidFill>
                  <a:schemeClr val="bg1"/>
                </a:solidFill>
                <a:cs typeface="+mn-cs"/>
              </a:rPr>
              <a:t> -1 charge</a:t>
            </a:r>
            <a:endParaRPr lang="en-US" dirty="0" smtClean="0">
              <a:solidFill>
                <a:schemeClr val="bg1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1"/>
                </a:solidFill>
                <a:cs typeface="+mn-cs"/>
              </a:rPr>
              <a:t>Because the compound is neutral, copper must be +2 </a:t>
            </a:r>
            <a:endParaRPr lang="en-US" dirty="0" smtClean="0">
              <a:solidFill>
                <a:schemeClr val="bg1"/>
              </a:solidFill>
              <a:cs typeface="+mn-cs"/>
            </a:endParaRP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CuCl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1"/>
                </a:solidFill>
                <a:cs typeface="+mn-cs"/>
              </a:rPr>
              <a:t>We </a:t>
            </a:r>
            <a:r>
              <a:rPr lang="en-US" dirty="0" smtClean="0">
                <a:solidFill>
                  <a:schemeClr val="bg1"/>
                </a:solidFill>
                <a:cs typeface="+mn-cs"/>
              </a:rPr>
              <a:t>name it Copper (II) chloride 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3886200" y="4572000"/>
            <a:ext cx="5334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>
            <a:off x="4800600" y="4648200"/>
            <a:ext cx="4572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Try Another</a:t>
            </a:r>
            <a:endParaRPr lang="en-US" sz="3600" dirty="0" smtClean="0">
              <a:cs typeface="+mj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FF"/>
                </a:solidFill>
                <a:cs typeface="+mn-cs"/>
              </a:rPr>
              <a:t>Name Co</a:t>
            </a:r>
            <a:r>
              <a:rPr lang="en-US" baseline="-25000" dirty="0" smtClean="0">
                <a:solidFill>
                  <a:srgbClr val="FFFFFF"/>
                </a:solidFill>
                <a:cs typeface="+mn-cs"/>
              </a:rPr>
              <a:t>2</a:t>
            </a:r>
            <a:r>
              <a:rPr lang="en-US" dirty="0" smtClean="0">
                <a:solidFill>
                  <a:srgbClr val="FFFFFF"/>
                </a:solidFill>
                <a:cs typeface="+mn-cs"/>
              </a:rPr>
              <a:t>O</a:t>
            </a:r>
            <a:r>
              <a:rPr lang="en-US" baseline="-25000" dirty="0" smtClean="0">
                <a:solidFill>
                  <a:srgbClr val="FFFFFF"/>
                </a:solidFill>
                <a:cs typeface="+mn-cs"/>
              </a:rPr>
              <a:t>3</a:t>
            </a:r>
            <a:r>
              <a:rPr lang="en-US" dirty="0" smtClean="0">
                <a:solidFill>
                  <a:srgbClr val="FFFFFF"/>
                </a:solidFill>
                <a:cs typeface="+mn-cs"/>
              </a:rPr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FF"/>
                </a:solidFill>
                <a:cs typeface="+mn-cs"/>
              </a:rPr>
              <a:t>O is -2 </a:t>
            </a:r>
            <a:r>
              <a:rPr lang="en-US" dirty="0" smtClean="0">
                <a:solidFill>
                  <a:srgbClr val="FFFFFF"/>
                </a:solidFill>
                <a:cs typeface="+mn-cs"/>
              </a:rPr>
              <a:t>and there are three of </a:t>
            </a:r>
            <a:r>
              <a:rPr lang="en-US" dirty="0" smtClean="0">
                <a:solidFill>
                  <a:srgbClr val="FFFFFF"/>
                </a:solidFill>
                <a:cs typeface="+mn-cs"/>
              </a:rPr>
              <a:t>them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FF"/>
                </a:solidFill>
                <a:cs typeface="+mn-cs"/>
              </a:rPr>
              <a:t>net charge</a:t>
            </a:r>
            <a:r>
              <a:rPr lang="en-US" dirty="0" smtClean="0">
                <a:solidFill>
                  <a:srgbClr val="FFFFFF"/>
                </a:solidFill>
                <a:cs typeface="+mn-cs"/>
              </a:rPr>
              <a:t> -6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FF"/>
                </a:solidFill>
                <a:cs typeface="+mn-cs"/>
              </a:rPr>
              <a:t>To balance out the charges </a:t>
            </a:r>
            <a:r>
              <a:rPr lang="en-US" dirty="0" smtClean="0">
                <a:solidFill>
                  <a:srgbClr val="FFFF00"/>
                </a:solidFill>
                <a:cs typeface="+mn-cs"/>
              </a:rPr>
              <a:t>Co </a:t>
            </a:r>
            <a:r>
              <a:rPr lang="en-US" dirty="0" smtClean="0">
                <a:solidFill>
                  <a:srgbClr val="FFFF00"/>
                </a:solidFill>
                <a:cs typeface="+mn-cs"/>
              </a:rPr>
              <a:t>must be +</a:t>
            </a:r>
            <a:r>
              <a:rPr lang="en-US" dirty="0" smtClean="0">
                <a:solidFill>
                  <a:srgbClr val="FFFF00"/>
                </a:solidFill>
                <a:cs typeface="+mn-cs"/>
              </a:rPr>
              <a:t>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FF"/>
                </a:solidFill>
                <a:cs typeface="+mn-cs"/>
              </a:rPr>
              <a:t>Net charge +6</a:t>
            </a:r>
            <a:endParaRPr lang="en-US" dirty="0" smtClean="0">
              <a:solidFill>
                <a:srgbClr val="FFFFFF"/>
              </a:solidFill>
              <a:cs typeface="+mn-cs"/>
            </a:endParaRP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Co</a:t>
            </a:r>
            <a:r>
              <a:rPr lang="en-US" baseline="-25000" dirty="0">
                <a:solidFill>
                  <a:srgbClr val="FFFFFF"/>
                </a:solidFill>
              </a:rPr>
              <a:t>2</a:t>
            </a:r>
            <a:r>
              <a:rPr lang="en-US" dirty="0">
                <a:solidFill>
                  <a:srgbClr val="FFFFFF"/>
                </a:solidFill>
              </a:rPr>
              <a:t>O</a:t>
            </a:r>
            <a:r>
              <a:rPr lang="en-US" baseline="-25000" dirty="0">
                <a:solidFill>
                  <a:srgbClr val="FFFFFF"/>
                </a:solidFill>
              </a:rPr>
              <a:t>3</a:t>
            </a:r>
            <a:r>
              <a:rPr lang="en-US" dirty="0">
                <a:solidFill>
                  <a:srgbClr val="FFFFFF"/>
                </a:solidFill>
              </a:rPr>
              <a:t> </a:t>
            </a:r>
            <a:endParaRPr lang="en-US" dirty="0" smtClean="0">
              <a:solidFill>
                <a:srgbClr val="FFFFFF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en-US" dirty="0">
              <a:solidFill>
                <a:srgbClr val="FFFFFF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FFFFFF"/>
                </a:solidFill>
                <a:cs typeface="+mn-cs"/>
              </a:rPr>
              <a:t>	</a:t>
            </a:r>
            <a:r>
              <a:rPr lang="en-US" dirty="0" smtClean="0">
                <a:solidFill>
                  <a:srgbClr val="FFFFFF"/>
                </a:solidFill>
                <a:cs typeface="+mn-cs"/>
              </a:rPr>
              <a:t>		</a:t>
            </a:r>
            <a:r>
              <a:rPr lang="en-US" dirty="0" smtClean="0">
                <a:solidFill>
                  <a:srgbClr val="FFFFFF"/>
                </a:solidFill>
                <a:cs typeface="+mn-cs"/>
              </a:rPr>
              <a:t>Cobalt </a:t>
            </a:r>
            <a:r>
              <a:rPr lang="en-US" dirty="0" smtClean="0">
                <a:solidFill>
                  <a:srgbClr val="FFFFFF"/>
                </a:solidFill>
                <a:cs typeface="+mn-cs"/>
              </a:rPr>
              <a:t>(III) </a:t>
            </a:r>
            <a:r>
              <a:rPr lang="en-US" dirty="0" smtClean="0">
                <a:solidFill>
                  <a:srgbClr val="FFFFFF"/>
                </a:solidFill>
                <a:cs typeface="+mn-cs"/>
              </a:rPr>
              <a:t>oxide</a:t>
            </a:r>
            <a:endParaRPr lang="en-US" dirty="0" smtClean="0">
              <a:solidFill>
                <a:srgbClr val="FFFFFF"/>
              </a:solidFill>
              <a:cs typeface="+mn-cs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3962400" y="45720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>
            <a:off x="4953000" y="4495800"/>
            <a:ext cx="2286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3535508"/>
      </p:ext>
    </p:extLst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cs typeface="+mj-cs"/>
              </a:rPr>
              <a:t>More practice with writing formulas</a:t>
            </a:r>
            <a:br>
              <a:rPr lang="en-US" sz="3600" dirty="0" smtClean="0">
                <a:cs typeface="+mj-cs"/>
              </a:rPr>
            </a:br>
            <a:endParaRPr lang="en-US" sz="3600" dirty="0" smtClean="0">
              <a:cs typeface="+mj-cs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FF"/>
                </a:solidFill>
                <a:cs typeface="+mn-cs"/>
              </a:rPr>
              <a:t>lithium sulfide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FF"/>
                </a:solidFill>
                <a:cs typeface="+mn-cs"/>
              </a:rPr>
              <a:t>tin (II) oxide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FF"/>
                </a:solidFill>
                <a:cs typeface="+mn-cs"/>
              </a:rPr>
              <a:t>tin (IV) oxide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FF"/>
                </a:solidFill>
                <a:cs typeface="+mn-cs"/>
              </a:rPr>
              <a:t>magnesium fluoride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FF"/>
                </a:solidFill>
                <a:cs typeface="+mn-cs"/>
              </a:rPr>
              <a:t>copper (II) sulfate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FF"/>
                </a:solidFill>
                <a:cs typeface="+mn-cs"/>
              </a:rPr>
              <a:t>iron (III) phosphide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FF"/>
                </a:solidFill>
                <a:cs typeface="+mn-cs"/>
              </a:rPr>
              <a:t>gallium nitrate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FF"/>
                </a:solidFill>
                <a:cs typeface="+mn-cs"/>
              </a:rPr>
              <a:t>iron (III) sulfide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/>
    </p:bldLst>
  </p:timing>
</p:sld>
</file>

<file path=ppt/theme/theme1.xml><?xml version="1.0" encoding="utf-8"?>
<a:theme xmlns:a="http://schemas.openxmlformats.org/drawingml/2006/main" name="Blue atom design template">
  <a:themeElements>
    <a:clrScheme name="Blue atom design template 12">
      <a:dk1>
        <a:srgbClr val="969696"/>
      </a:dk1>
      <a:lt1>
        <a:srgbClr val="FFFFFF"/>
      </a:lt1>
      <a:dk2>
        <a:srgbClr val="99EFF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7F7F7F"/>
      </a:accent4>
      <a:accent5>
        <a:srgbClr val="DAEDEF"/>
      </a:accent5>
      <a:accent6>
        <a:srgbClr val="2D2D8A"/>
      </a:accent6>
      <a:hlink>
        <a:srgbClr val="009999"/>
      </a:hlink>
      <a:folHlink>
        <a:srgbClr val="669900"/>
      </a:folHlink>
    </a:clrScheme>
    <a:fontScheme name="Blue atom design template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Blue atom design template 1">
        <a:dk1>
          <a:srgbClr val="336699"/>
        </a:dk1>
        <a:lt1>
          <a:srgbClr val="FFFFFF"/>
        </a:lt1>
        <a:dk2>
          <a:srgbClr val="87BBDF"/>
        </a:dk2>
        <a:lt2>
          <a:srgbClr val="E3EBF1"/>
        </a:lt2>
        <a:accent1>
          <a:srgbClr val="0099CC"/>
        </a:accent1>
        <a:accent2>
          <a:srgbClr val="468A4B"/>
        </a:accent2>
        <a:accent3>
          <a:srgbClr val="C3DAEC"/>
        </a:accent3>
        <a:accent4>
          <a:srgbClr val="DADADA"/>
        </a:accent4>
        <a:accent5>
          <a:srgbClr val="AACAE2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2">
        <a:dk1>
          <a:srgbClr val="777777"/>
        </a:dk1>
        <a:lt1>
          <a:srgbClr val="FFFFFF"/>
        </a:lt1>
        <a:dk2>
          <a:srgbClr val="B7B9AF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D8D9D4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3">
        <a:dk1>
          <a:srgbClr val="3E3E5C"/>
        </a:dk1>
        <a:lt1>
          <a:srgbClr val="FFFFFF"/>
        </a:lt1>
        <a:dk2>
          <a:srgbClr val="5C87A4"/>
        </a:dk2>
        <a:lt2>
          <a:srgbClr val="FFFFFF"/>
        </a:lt2>
        <a:accent1>
          <a:srgbClr val="4C8877"/>
        </a:accent1>
        <a:accent2>
          <a:srgbClr val="6666FF"/>
        </a:accent2>
        <a:accent3>
          <a:srgbClr val="B5C3CF"/>
        </a:accent3>
        <a:accent4>
          <a:srgbClr val="DADADA"/>
        </a:accent4>
        <a:accent5>
          <a:srgbClr val="B2C3BD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4">
        <a:dk1>
          <a:srgbClr val="003366"/>
        </a:dk1>
        <a:lt1>
          <a:srgbClr val="FFFFFF"/>
        </a:lt1>
        <a:dk2>
          <a:srgbClr val="1C72E4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BBCE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5">
        <a:dk1>
          <a:srgbClr val="003366"/>
        </a:dk1>
        <a:lt1>
          <a:srgbClr val="FFFFFF"/>
        </a:lt1>
        <a:dk2>
          <a:srgbClr val="99D3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CAE6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6">
        <a:dk1>
          <a:srgbClr val="3F7EBD"/>
        </a:dk1>
        <a:lt1>
          <a:srgbClr val="D9F8FF"/>
        </a:lt1>
        <a:dk2>
          <a:srgbClr val="336699"/>
        </a:dk2>
        <a:lt2>
          <a:srgbClr val="777777"/>
        </a:lt2>
        <a:accent1>
          <a:srgbClr val="CCECFF"/>
        </a:accent1>
        <a:accent2>
          <a:srgbClr val="579CDB"/>
        </a:accent2>
        <a:accent3>
          <a:srgbClr val="E9FBFF"/>
        </a:accent3>
        <a:accent4>
          <a:srgbClr val="346BA1"/>
        </a:accent4>
        <a:accent5>
          <a:srgbClr val="E2F4FF"/>
        </a:accent5>
        <a:accent6>
          <a:srgbClr val="4E8DC6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atom design template 7">
        <a:dk1>
          <a:srgbClr val="5C1F00"/>
        </a:dk1>
        <a:lt1>
          <a:srgbClr val="FFFFFF"/>
        </a:lt1>
        <a:dk2>
          <a:srgbClr val="A84724"/>
        </a:dk2>
        <a:lt2>
          <a:srgbClr val="DFD293"/>
        </a:lt2>
        <a:accent1>
          <a:srgbClr val="DF7475"/>
        </a:accent1>
        <a:accent2>
          <a:srgbClr val="5C8FC2"/>
        </a:accent2>
        <a:accent3>
          <a:srgbClr val="D1B1AC"/>
        </a:accent3>
        <a:accent4>
          <a:srgbClr val="DADADA"/>
        </a:accent4>
        <a:accent5>
          <a:srgbClr val="ECBCBD"/>
        </a:accent5>
        <a:accent6>
          <a:srgbClr val="5381B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8">
        <a:dk1>
          <a:srgbClr val="3E3E5C"/>
        </a:dk1>
        <a:lt1>
          <a:srgbClr val="C2FEE1"/>
        </a:lt1>
        <a:dk2>
          <a:srgbClr val="0066CC"/>
        </a:dk2>
        <a:lt2>
          <a:srgbClr val="CCECFF"/>
        </a:lt2>
        <a:accent1>
          <a:srgbClr val="3C9698"/>
        </a:accent1>
        <a:accent2>
          <a:srgbClr val="6666FF"/>
        </a:accent2>
        <a:accent3>
          <a:srgbClr val="AAB8E2"/>
        </a:accent3>
        <a:accent4>
          <a:srgbClr val="A5D9C0"/>
        </a:accent4>
        <a:accent5>
          <a:srgbClr val="AFC9CA"/>
        </a:accent5>
        <a:accent6>
          <a:srgbClr val="5C5CE7"/>
        </a:accent6>
        <a:hlink>
          <a:srgbClr val="99CCFF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9">
        <a:dk1>
          <a:srgbClr val="969696"/>
        </a:dk1>
        <a:lt1>
          <a:srgbClr val="FFFFFF"/>
        </a:lt1>
        <a:dk2>
          <a:srgbClr val="0099CC"/>
        </a:dk2>
        <a:lt2>
          <a:srgbClr val="969696"/>
        </a:lt2>
        <a:accent1>
          <a:srgbClr val="D2F8B8"/>
        </a:accent1>
        <a:accent2>
          <a:srgbClr val="CCCC00"/>
        </a:accent2>
        <a:accent3>
          <a:srgbClr val="FFFFFF"/>
        </a:accent3>
        <a:accent4>
          <a:srgbClr val="7F7F7F"/>
        </a:accent4>
        <a:accent5>
          <a:srgbClr val="E5FBD8"/>
        </a:accent5>
        <a:accent6>
          <a:srgbClr val="B9B900"/>
        </a:accent6>
        <a:hlink>
          <a:srgbClr val="00CC99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atom design template 10">
        <a:dk1>
          <a:srgbClr val="CCFFCC"/>
        </a:dk1>
        <a:lt1>
          <a:srgbClr val="FFFFFF"/>
        </a:lt1>
        <a:dk2>
          <a:srgbClr val="9BD9FF"/>
        </a:dk2>
        <a:lt2>
          <a:srgbClr val="808080"/>
        </a:lt2>
        <a:accent1>
          <a:srgbClr val="6DB6FF"/>
        </a:accent1>
        <a:accent2>
          <a:srgbClr val="CCFFCC"/>
        </a:accent2>
        <a:accent3>
          <a:srgbClr val="FFFFFF"/>
        </a:accent3>
        <a:accent4>
          <a:srgbClr val="AEDAAE"/>
        </a:accent4>
        <a:accent5>
          <a:srgbClr val="BAD7FF"/>
        </a:accent5>
        <a:accent6>
          <a:srgbClr val="B9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atom design template 11">
        <a:dk1>
          <a:srgbClr val="EAEAEA"/>
        </a:dk1>
        <a:lt1>
          <a:srgbClr val="FFFFFF"/>
        </a:lt1>
        <a:dk2>
          <a:srgbClr val="EAEAEA"/>
        </a:dk2>
        <a:lt2>
          <a:srgbClr val="333333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C8C8C8"/>
        </a:accent4>
        <a:accent5>
          <a:srgbClr val="D5D5D5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atom design template 12">
        <a:dk1>
          <a:srgbClr val="969696"/>
        </a:dk1>
        <a:lt1>
          <a:srgbClr val="FFFFFF"/>
        </a:lt1>
        <a:dk2>
          <a:srgbClr val="99EFF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7F7F7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template</Template>
  <TotalTime>3987</TotalTime>
  <Words>267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Blue atom design template</vt:lpstr>
      <vt:lpstr>Objective</vt:lpstr>
      <vt:lpstr>Writing ionic compounds with transition metals, tin and lead</vt:lpstr>
      <vt:lpstr>Naming Ionic Compounds with multivalent elements</vt:lpstr>
      <vt:lpstr>Naming Ionic Compounds with multivalent elements</vt:lpstr>
      <vt:lpstr>Naming Ionic Compounds with multivalent elements</vt:lpstr>
      <vt:lpstr>Lets try another</vt:lpstr>
      <vt:lpstr>Try Another</vt:lpstr>
      <vt:lpstr>More practice with writing formulas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Chemical Compounds</dc:title>
  <dc:creator>Mabreed</dc:creator>
  <cp:lastModifiedBy>Christine Sheehan</cp:lastModifiedBy>
  <cp:revision>57</cp:revision>
  <cp:lastPrinted>2012-03-23T19:43:44Z</cp:lastPrinted>
  <dcterms:created xsi:type="dcterms:W3CDTF">2004-11-15T06:40:43Z</dcterms:created>
  <dcterms:modified xsi:type="dcterms:W3CDTF">2013-03-14T20:03:18Z</dcterms:modified>
</cp:coreProperties>
</file>