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2"/>
  </p:notesMasterIdLst>
  <p:sldIdLst>
    <p:sldId id="313" r:id="rId3"/>
    <p:sldId id="307" r:id="rId4"/>
    <p:sldId id="314" r:id="rId5"/>
    <p:sldId id="315" r:id="rId6"/>
    <p:sldId id="316" r:id="rId7"/>
    <p:sldId id="309" r:id="rId8"/>
    <p:sldId id="310" r:id="rId9"/>
    <p:sldId id="311" r:id="rId10"/>
    <p:sldId id="312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DA8C0E5-D93E-3647-865D-F21DF35ACE2D}" type="datetimeFigureOut">
              <a:rPr lang="en-US"/>
              <a:pPr>
                <a:defRPr/>
              </a:pPr>
              <a:t>3/11/13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71E773D-7E22-DA42-9C01-549417B96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C6CAB1E8-F480-CD4C-B305-A07A89C9565D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62863217-E1EF-C74C-9B0F-F15CED56596D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E773D-7E22-DA42-9C01-549417B96AA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6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E773D-7E22-DA42-9C01-549417B96A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E773D-7E22-DA42-9C01-549417B96A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2C3E9F80-CFFB-5546-8C2C-D34514F1D1DA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B79A257C-7A45-514B-ADDE-5DF255723504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ABBA7D2-AE14-7C48-9F8E-7F6E68B8EBA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BF7AD33-857B-4F47-8665-932F442EB16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5809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7054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057400"/>
            <a:ext cx="1943100" cy="422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057400"/>
            <a:ext cx="5676900" cy="422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6291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6347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553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8290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508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618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6245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4265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56134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8687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283007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3190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3908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1155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505200"/>
            <a:ext cx="3124200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05200"/>
            <a:ext cx="3124200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161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0370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328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5311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02876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15253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57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505200"/>
            <a:ext cx="64008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+mj-lt"/>
          <a:ea typeface="+mj-ea"/>
          <a:cs typeface="+mj-cs"/>
          <a:sym typeface="Arial Black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9pPr>
    </p:titleStyle>
    <p:bodyStyle>
      <a:lvl1pPr marL="342900" indent="-342900" algn="ctr" rtl="0" eaLnBrk="0" fontAlgn="base" hangingPunct="0">
        <a:spcBef>
          <a:spcPts val="90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969696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969696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>
        <p:tmplLst>
          <p:tmpl lvl="1">
            <p:tnLst>
              <p:par>
                <p:cTn xmlns:p14="http://schemas.microsoft.com/office/powerpoint/2010/main" presetID="168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6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6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6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6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+mj-lt"/>
          <a:ea typeface="+mj-ea"/>
          <a:cs typeface="+mj-cs"/>
          <a:sym typeface="Arial Black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EFF1"/>
          </a:solidFill>
          <a:latin typeface="Arial Black" charset="0"/>
          <a:ea typeface="ヒラギノ角ゴ ProN W6" charset="0"/>
          <a:cs typeface="ヒラギノ角ゴ ProN W6" charset="0"/>
          <a:sym typeface="Arial Black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969696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969696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969696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969696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6400800" cy="2819400"/>
          </a:xfrm>
        </p:spPr>
        <p:txBody>
          <a:bodyPr/>
          <a:lstStyle/>
          <a:p>
            <a:pPr algn="l"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To learn how to write and name ionic compounds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Ionic Compounds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All compounds are electrically neutral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The charges on the ions must balance out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+1  </a:t>
            </a:r>
            <a:r>
              <a:rPr lang="en-US" dirty="0" smtClean="0">
                <a:solidFill>
                  <a:schemeClr val="bg1"/>
                </a:solidFill>
              </a:rPr>
              <a:t>and Cl</a:t>
            </a:r>
            <a:r>
              <a:rPr lang="en-US" baseline="30000" dirty="0" smtClean="0">
                <a:solidFill>
                  <a:schemeClr val="bg1"/>
                </a:solidFill>
              </a:rPr>
              <a:t>-1 </a:t>
            </a:r>
            <a:r>
              <a:rPr lang="en-US" dirty="0" smtClean="0">
                <a:solidFill>
                  <a:schemeClr val="bg1"/>
                </a:solidFill>
              </a:rPr>
              <a:t>must combine so that the numbers of each atom equal zero </a:t>
            </a:r>
          </a:p>
          <a:p>
            <a:pPr marL="419100" lvl="1" indent="0">
              <a:buFont typeface="Arial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419100" lvl="1" indent="0">
              <a:buFont typeface="Arial" charset="0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Na</a:t>
            </a:r>
            <a:r>
              <a:rPr lang="en-US" baseline="30000" dirty="0" smtClean="0">
                <a:solidFill>
                  <a:schemeClr val="bg1"/>
                </a:solidFill>
              </a:rPr>
              <a:t>+1  </a:t>
            </a:r>
            <a:r>
              <a:rPr lang="en-US" dirty="0" smtClean="0">
                <a:solidFill>
                  <a:schemeClr val="bg1"/>
                </a:solidFill>
              </a:rPr>
              <a:t> +   Cl</a:t>
            </a:r>
            <a:r>
              <a:rPr lang="en-US" baseline="30000" dirty="0" smtClean="0">
                <a:solidFill>
                  <a:schemeClr val="bg1"/>
                </a:solidFill>
              </a:rPr>
              <a:t>-1   </a:t>
            </a:r>
            <a:r>
              <a:rPr lang="en-US" dirty="0" smtClean="0">
                <a:solidFill>
                  <a:schemeClr val="bg1"/>
                </a:solidFill>
              </a:rPr>
              <a:t>=  </a:t>
            </a:r>
            <a:r>
              <a:rPr lang="en-US" dirty="0" err="1" smtClean="0">
                <a:solidFill>
                  <a:schemeClr val="bg1"/>
                </a:solidFill>
              </a:rPr>
              <a:t>NaCl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Lets try these together</a:t>
            </a: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</a:rPr>
              <a:t>Sodium ion    	Na</a:t>
            </a:r>
            <a:r>
              <a:rPr lang="en-US" baseline="30000" dirty="0" smtClean="0">
                <a:solidFill>
                  <a:srgbClr val="FFFFFF"/>
                </a:solidFill>
              </a:rPr>
              <a:t>+1   </a:t>
            </a:r>
            <a:r>
              <a:rPr lang="en-US" dirty="0" smtClean="0">
                <a:solidFill>
                  <a:srgbClr val="FFFFFF"/>
                </a:solidFill>
              </a:rPr>
              <a:t>combined with </a:t>
            </a: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</a:rPr>
              <a:t>phosphorous ion	P</a:t>
            </a:r>
            <a:r>
              <a:rPr lang="en-US" baseline="30000" dirty="0" smtClean="0">
                <a:solidFill>
                  <a:srgbClr val="FFFFFF"/>
                </a:solidFill>
              </a:rPr>
              <a:t>-3</a:t>
            </a:r>
          </a:p>
          <a:p>
            <a:pPr lvl="1">
              <a:defRPr/>
            </a:pPr>
            <a:endParaRPr lang="en-US" baseline="30000" dirty="0">
              <a:solidFill>
                <a:srgbClr val="FFFFFF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</a:rPr>
              <a:t>Na</a:t>
            </a:r>
            <a:r>
              <a:rPr lang="en-US" baseline="30000" dirty="0" smtClean="0">
                <a:solidFill>
                  <a:srgbClr val="FFFFFF"/>
                </a:solidFill>
              </a:rPr>
              <a:t>+1   </a:t>
            </a:r>
            <a:r>
              <a:rPr lang="en-US" dirty="0" smtClean="0">
                <a:solidFill>
                  <a:srgbClr val="FFFFFF"/>
                </a:solidFill>
              </a:rPr>
              <a:t>P</a:t>
            </a:r>
            <a:r>
              <a:rPr lang="en-US" baseline="30000" dirty="0" smtClean="0">
                <a:solidFill>
                  <a:srgbClr val="FFFFFF"/>
                </a:solidFill>
              </a:rPr>
              <a:t>-3  </a:t>
            </a: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</a:rPr>
              <a:t>to make this compound electrically neutral I need 3 Na</a:t>
            </a:r>
            <a:r>
              <a:rPr lang="en-US" baseline="30000" dirty="0" smtClean="0">
                <a:solidFill>
                  <a:srgbClr val="FFFFFF"/>
                </a:solidFill>
              </a:rPr>
              <a:t>+1</a:t>
            </a:r>
            <a:r>
              <a:rPr lang="en-US" dirty="0" smtClean="0">
                <a:solidFill>
                  <a:srgbClr val="FFFFFF"/>
                </a:solidFill>
              </a:rPr>
              <a:t> for every 1 P</a:t>
            </a:r>
            <a:r>
              <a:rPr lang="en-US" baseline="30000" dirty="0" smtClean="0">
                <a:solidFill>
                  <a:srgbClr val="FFFFFF"/>
                </a:solidFill>
              </a:rPr>
              <a:t>-3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The formula will be </a:t>
            </a:r>
            <a:r>
              <a:rPr lang="en-US" dirty="0" smtClean="0">
                <a:solidFill>
                  <a:srgbClr val="FFFF00"/>
                </a:solidFill>
              </a:rPr>
              <a:t>Na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P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way to figure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If we </a:t>
            </a:r>
            <a:r>
              <a:rPr lang="en-US" dirty="0" err="1" smtClean="0">
                <a:solidFill>
                  <a:schemeClr val="bg1"/>
                </a:solidFill>
              </a:rPr>
              <a:t>criss</a:t>
            </a:r>
            <a:r>
              <a:rPr lang="en-US" dirty="0" smtClean="0">
                <a:solidFill>
                  <a:schemeClr val="bg1"/>
                </a:solidFill>
              </a:rPr>
              <a:t> cross the charges and make sure the subscripts are in the lowest whole number ratio we will always get the right formula.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6600" dirty="0" smtClean="0">
                <a:solidFill>
                  <a:srgbClr val="FFFFFF"/>
                </a:solidFill>
              </a:rPr>
              <a:t>Na</a:t>
            </a:r>
            <a:r>
              <a:rPr lang="en-US" sz="6600" baseline="30000" dirty="0" smtClean="0">
                <a:solidFill>
                  <a:srgbClr val="FFFFFF"/>
                </a:solidFill>
              </a:rPr>
              <a:t>+</a:t>
            </a:r>
            <a:r>
              <a:rPr lang="en-US" sz="6600" baseline="30000" dirty="0" smtClean="0">
                <a:solidFill>
                  <a:srgbClr val="FFFF00"/>
                </a:solidFill>
              </a:rPr>
              <a:t>1</a:t>
            </a:r>
            <a:r>
              <a:rPr lang="en-US" sz="6600" baseline="30000" dirty="0" smtClean="0">
                <a:solidFill>
                  <a:srgbClr val="FFFFFF"/>
                </a:solidFill>
              </a:rPr>
              <a:t>    </a:t>
            </a:r>
            <a:r>
              <a:rPr lang="en-US" sz="6600" dirty="0" smtClean="0">
                <a:solidFill>
                  <a:srgbClr val="FFFFFF"/>
                </a:solidFill>
              </a:rPr>
              <a:t>P</a:t>
            </a:r>
            <a:r>
              <a:rPr lang="en-US" sz="6600" baseline="30000" dirty="0" smtClean="0">
                <a:solidFill>
                  <a:srgbClr val="FFFFFF"/>
                </a:solidFill>
              </a:rPr>
              <a:t>-</a:t>
            </a:r>
            <a:r>
              <a:rPr lang="en-US" sz="6600" baseline="30000" dirty="0" smtClean="0">
                <a:solidFill>
                  <a:srgbClr val="FFFF00"/>
                </a:solidFill>
              </a:rPr>
              <a:t>3       </a:t>
            </a:r>
            <a:r>
              <a:rPr lang="en-US" sz="6600" dirty="0" smtClean="0">
                <a:solidFill>
                  <a:srgbClr val="FFFF00"/>
                </a:solidFill>
              </a:rPr>
              <a:t>Na</a:t>
            </a:r>
            <a:r>
              <a:rPr lang="en-US" sz="6600" baseline="-25000" dirty="0" smtClean="0">
                <a:solidFill>
                  <a:srgbClr val="FFFF00"/>
                </a:solidFill>
              </a:rPr>
              <a:t>3</a:t>
            </a:r>
            <a:r>
              <a:rPr lang="en-US" sz="6600" dirty="0" smtClean="0">
                <a:solidFill>
                  <a:srgbClr val="FFFF00"/>
                </a:solidFill>
              </a:rPr>
              <a:t>P</a:t>
            </a:r>
            <a:endParaRPr lang="en-US" sz="6600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09800" y="4191000"/>
            <a:ext cx="1219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828800" y="4267200"/>
            <a:ext cx="1981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Lets Try Another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Aluminum ion and oxygen 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Al</a:t>
            </a:r>
            <a:r>
              <a:rPr lang="en-US" baseline="30000" dirty="0" smtClean="0">
                <a:solidFill>
                  <a:schemeClr val="bg1"/>
                </a:solidFill>
              </a:rPr>
              <a:t>+3       </a:t>
            </a:r>
            <a:r>
              <a:rPr lang="en-US" dirty="0" smtClean="0">
                <a:solidFill>
                  <a:schemeClr val="bg1"/>
                </a:solidFill>
              </a:rPr>
              <a:t>and</a:t>
            </a:r>
            <a:r>
              <a:rPr lang="en-US" baseline="30000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30000" dirty="0" smtClean="0">
                <a:solidFill>
                  <a:schemeClr val="bg1"/>
                </a:solidFill>
              </a:rPr>
              <a:t>-2</a:t>
            </a:r>
          </a:p>
          <a:p>
            <a:pPr>
              <a:defRPr/>
            </a:pPr>
            <a:endParaRPr lang="en-US" baseline="30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6600" dirty="0" smtClean="0">
                <a:solidFill>
                  <a:srgbClr val="FFFFFF"/>
                </a:solidFill>
              </a:rPr>
              <a:t>Al</a:t>
            </a:r>
            <a:r>
              <a:rPr lang="en-US" sz="6600" baseline="30000" dirty="0" smtClean="0">
                <a:solidFill>
                  <a:srgbClr val="FFFFFF"/>
                </a:solidFill>
              </a:rPr>
              <a:t>+</a:t>
            </a:r>
            <a:r>
              <a:rPr lang="en-US" sz="6600" baseline="30000" dirty="0" smtClean="0">
                <a:solidFill>
                  <a:srgbClr val="FFFF00"/>
                </a:solidFill>
              </a:rPr>
              <a:t>3</a:t>
            </a:r>
            <a:r>
              <a:rPr lang="en-US" sz="6600" baseline="30000" dirty="0" smtClean="0">
                <a:solidFill>
                  <a:srgbClr val="FFFFFF"/>
                </a:solidFill>
              </a:rPr>
              <a:t>    </a:t>
            </a:r>
            <a:r>
              <a:rPr lang="en-US" sz="6600" dirty="0" smtClean="0">
                <a:solidFill>
                  <a:srgbClr val="FFFFFF"/>
                </a:solidFill>
              </a:rPr>
              <a:t>O</a:t>
            </a:r>
            <a:r>
              <a:rPr lang="en-US" sz="6600" baseline="30000" dirty="0" smtClean="0">
                <a:solidFill>
                  <a:srgbClr val="FFFFFF"/>
                </a:solidFill>
              </a:rPr>
              <a:t>-</a:t>
            </a:r>
            <a:r>
              <a:rPr lang="en-US" sz="6600" baseline="30000" dirty="0">
                <a:solidFill>
                  <a:srgbClr val="FFFF00"/>
                </a:solidFill>
              </a:rPr>
              <a:t>2</a:t>
            </a:r>
            <a:r>
              <a:rPr lang="en-US" sz="6600" baseline="30000" dirty="0" smtClean="0">
                <a:solidFill>
                  <a:srgbClr val="FFFF00"/>
                </a:solidFill>
              </a:rPr>
              <a:t>       </a:t>
            </a:r>
            <a:r>
              <a:rPr lang="en-US" sz="6600" dirty="0" smtClean="0">
                <a:solidFill>
                  <a:srgbClr val="FFFF00"/>
                </a:solidFill>
              </a:rPr>
              <a:t>Al</a:t>
            </a:r>
            <a:r>
              <a:rPr lang="en-US" sz="6600" baseline="-25000" dirty="0" smtClean="0">
                <a:solidFill>
                  <a:srgbClr val="FFFF00"/>
                </a:solidFill>
              </a:rPr>
              <a:t>2</a:t>
            </a:r>
            <a:r>
              <a:rPr lang="en-US" sz="6600" dirty="0" smtClean="0">
                <a:solidFill>
                  <a:srgbClr val="FFFF00"/>
                </a:solidFill>
              </a:rPr>
              <a:t>O</a:t>
            </a:r>
            <a:r>
              <a:rPr lang="en-US" sz="6600" baseline="-25000" dirty="0" smtClean="0">
                <a:solidFill>
                  <a:srgbClr val="FFFF00"/>
                </a:solidFill>
              </a:rPr>
              <a:t>3</a:t>
            </a:r>
            <a:endParaRPr lang="en-US" sz="6600" baseline="-25000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057400" y="3733800"/>
            <a:ext cx="1219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371600" y="3657600"/>
            <a:ext cx="1981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763545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636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Write Formulas using these ions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00600" y="1600200"/>
            <a:ext cx="3962400" cy="3429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Nitrogen ion </a:t>
            </a:r>
            <a:endParaRPr lang="en-US" dirty="0" smtClean="0"/>
          </a:p>
          <a:p>
            <a:pPr marL="0" indent="0" eaLnBrk="1" hangingPunct="1"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Oxygen ion </a:t>
            </a:r>
            <a:endParaRPr lang="en-US" dirty="0" smtClean="0"/>
          </a:p>
          <a:p>
            <a:pPr marL="0" indent="0" eaLnBrk="1" hangingPunct="1"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Phosphorous ion </a:t>
            </a:r>
            <a:endParaRPr lang="en-US" dirty="0" smtClean="0"/>
          </a:p>
          <a:p>
            <a:pPr marL="0" indent="0" eaLnBrk="1" hangingPunct="1"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Bromine ion </a:t>
            </a:r>
            <a:endParaRPr lang="en-US" dirty="0" smtClean="0"/>
          </a:p>
          <a:p>
            <a:pPr marL="0" indent="0" eaLnBrk="1" hangingPunct="1"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Chlorine ion </a:t>
            </a:r>
            <a:endParaRPr lang="en-US" dirty="0" smtClean="0"/>
          </a:p>
          <a:p>
            <a:pPr marL="0" indent="0" eaLnBrk="1" hangingPunct="1">
              <a:buClr>
                <a:srgbClr val="FFFFF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Fluorine ion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160020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Potassium 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21590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Magnesium 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7686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Aluminum 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33782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Sodium 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39624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Barium 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45212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Calcium ion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 flipH="1">
            <a:off x="1250950" y="5257800"/>
            <a:ext cx="720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We will go over the answers in class</a:t>
            </a:r>
          </a:p>
        </p:txBody>
      </p:sp>
    </p:spTree>
  </p:cSld>
  <p:clrMapOvr>
    <a:masterClrMapping/>
  </p:clrMapOvr>
  <p:transition xmlns:p14="http://schemas.microsoft.com/office/powerpoint/2010/main">
    <p:cover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utoUpdateAnimBg="0"/>
      <p:bldP spid="15362" grpId="0" build="p" autoUpdateAnimBg="0"/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Naming Ionic Compounds using monatomic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Name the </a:t>
            </a:r>
            <a:r>
              <a:rPr lang="en-US" dirty="0" err="1" smtClean="0">
                <a:solidFill>
                  <a:srgbClr val="FFFFFF"/>
                </a:solidFill>
              </a:rPr>
              <a:t>cation</a:t>
            </a:r>
            <a:r>
              <a:rPr lang="en-US" dirty="0" smtClean="0">
                <a:solidFill>
                  <a:srgbClr val="FFFFFF"/>
                </a:solidFill>
              </a:rPr>
              <a:t> with the elements name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Change the anions name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Take the name of the element and change the ending to “ide”</a:t>
            </a:r>
          </a:p>
          <a:p>
            <a:pPr lvl="2"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Na</a:t>
            </a:r>
            <a:r>
              <a:rPr lang="en-US" sz="3200" baseline="-25000" dirty="0" smtClean="0">
                <a:solidFill>
                  <a:srgbClr val="FFFFFF"/>
                </a:solidFill>
              </a:rPr>
              <a:t>2</a:t>
            </a:r>
            <a:r>
              <a:rPr lang="en-US" sz="3200" dirty="0" smtClean="0">
                <a:solidFill>
                  <a:srgbClr val="FFFFFF"/>
                </a:solidFill>
              </a:rPr>
              <a:t>O</a:t>
            </a:r>
          </a:p>
          <a:p>
            <a:pPr marL="1333500" lvl="3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 		</a:t>
            </a:r>
            <a:r>
              <a:rPr lang="en-US" sz="3200" dirty="0" smtClean="0">
                <a:solidFill>
                  <a:srgbClr val="FFFFFF"/>
                </a:solidFill>
              </a:rPr>
              <a:t>Na</a:t>
            </a:r>
            <a:r>
              <a:rPr lang="en-US" sz="3200" baseline="30000" dirty="0" smtClean="0">
                <a:solidFill>
                  <a:srgbClr val="FFFFFF"/>
                </a:solidFill>
              </a:rPr>
              <a:t>+1		</a:t>
            </a:r>
            <a:r>
              <a:rPr lang="en-US" sz="3200" dirty="0">
                <a:solidFill>
                  <a:srgbClr val="FFFFFF"/>
                </a:solidFill>
              </a:rPr>
              <a:t>s</a:t>
            </a:r>
            <a:r>
              <a:rPr lang="en-US" sz="3200" dirty="0" smtClean="0">
                <a:solidFill>
                  <a:srgbClr val="FFFFFF"/>
                </a:solidFill>
              </a:rPr>
              <a:t>odium</a:t>
            </a:r>
          </a:p>
          <a:p>
            <a:pPr marL="419100" lvl="1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  			</a:t>
            </a:r>
            <a:r>
              <a:rPr lang="en-US" sz="3200" dirty="0" smtClean="0">
                <a:solidFill>
                  <a:srgbClr val="FFFFFF"/>
                </a:solidFill>
              </a:rPr>
              <a:t>O</a:t>
            </a:r>
            <a:r>
              <a:rPr lang="en-US" sz="3200" baseline="30000" dirty="0" smtClean="0">
                <a:solidFill>
                  <a:srgbClr val="FFFFFF"/>
                </a:solidFill>
              </a:rPr>
              <a:t>-2       </a:t>
            </a:r>
            <a:r>
              <a:rPr lang="en-US" sz="3200" dirty="0" smtClean="0">
                <a:solidFill>
                  <a:srgbClr val="FFFFFF"/>
                </a:solidFill>
              </a:rPr>
              <a:t>oxide</a:t>
            </a:r>
            <a:endParaRPr lang="en-US" sz="3200" baseline="30000" dirty="0" smtClean="0">
              <a:solidFill>
                <a:srgbClr val="FFFFFF"/>
              </a:solidFill>
            </a:endParaRPr>
          </a:p>
          <a:p>
            <a:pPr marL="419100" lvl="1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		Na</a:t>
            </a:r>
            <a:r>
              <a:rPr lang="en-US" baseline="-25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O is sodium oxide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 lvl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MgCl</a:t>
            </a:r>
            <a:r>
              <a:rPr lang="en-US" baseline="-25000" dirty="0" smtClean="0">
                <a:solidFill>
                  <a:srgbClr val="FFFFFF"/>
                </a:solidFill>
              </a:rPr>
              <a:t>2			</a:t>
            </a:r>
            <a:r>
              <a:rPr lang="en-US" dirty="0" smtClean="0">
                <a:solidFill>
                  <a:srgbClr val="FFFFFF"/>
                </a:solidFill>
              </a:rPr>
              <a:t>Mg</a:t>
            </a:r>
            <a:r>
              <a:rPr lang="en-US" baseline="30000" dirty="0" smtClean="0">
                <a:solidFill>
                  <a:srgbClr val="FFFFFF"/>
                </a:solidFill>
              </a:rPr>
              <a:t>+2 </a:t>
            </a:r>
            <a:r>
              <a:rPr lang="en-US" dirty="0" smtClean="0">
                <a:solidFill>
                  <a:srgbClr val="FFFFFF"/>
                </a:solidFill>
              </a:rPr>
              <a:t>	Cl</a:t>
            </a:r>
            <a:r>
              <a:rPr lang="en-US" baseline="30000" dirty="0" smtClean="0">
                <a:solidFill>
                  <a:srgbClr val="FFFFFF"/>
                </a:solidFill>
              </a:rPr>
              <a:t>-1</a:t>
            </a:r>
          </a:p>
          <a:p>
            <a:pPr>
              <a:defRPr/>
            </a:pPr>
            <a:endParaRPr lang="en-US" baseline="30000" dirty="0">
              <a:solidFill>
                <a:srgbClr val="FFFFFF"/>
              </a:solidFill>
            </a:endParaRPr>
          </a:p>
          <a:p>
            <a:pPr marL="419100" lvl="1" indent="0">
              <a:buFont typeface="Arial" charset="0"/>
              <a:buNone/>
              <a:defRPr/>
            </a:pPr>
            <a:r>
              <a:rPr lang="en-US" baseline="30000" dirty="0" smtClean="0">
                <a:solidFill>
                  <a:srgbClr val="FFFFFF"/>
                </a:solidFill>
              </a:rPr>
              <a:t>	</a:t>
            </a:r>
            <a:r>
              <a:rPr lang="en-US" sz="3200" dirty="0" smtClean="0">
                <a:solidFill>
                  <a:srgbClr val="FFFFFF"/>
                </a:solidFill>
              </a:rPr>
              <a:t>Mg</a:t>
            </a:r>
            <a:r>
              <a:rPr lang="en-US" sz="3200" baseline="30000" dirty="0" smtClean="0">
                <a:solidFill>
                  <a:srgbClr val="FFFFFF"/>
                </a:solidFill>
              </a:rPr>
              <a:t>+2 </a:t>
            </a:r>
            <a:r>
              <a:rPr lang="en-US" sz="3200" dirty="0" smtClean="0">
                <a:solidFill>
                  <a:srgbClr val="FFFFFF"/>
                </a:solidFill>
              </a:rPr>
              <a:t>	magnesium</a:t>
            </a:r>
          </a:p>
          <a:p>
            <a:pPr marL="419100" lvl="1" indent="0">
              <a:buFont typeface="Arial" charset="0"/>
              <a:buNone/>
              <a:defRPr/>
            </a:pPr>
            <a:r>
              <a:rPr lang="en-US" sz="3200" baseline="30000" dirty="0">
                <a:solidFill>
                  <a:srgbClr val="FFFFFF"/>
                </a:solidFill>
              </a:rPr>
              <a:t>	</a:t>
            </a:r>
            <a:r>
              <a:rPr lang="en-US" sz="3200" baseline="30000" dirty="0" smtClean="0">
                <a:solidFill>
                  <a:srgbClr val="FFFFFF"/>
                </a:solidFill>
              </a:rPr>
              <a:t>			</a:t>
            </a:r>
          </a:p>
          <a:p>
            <a:pPr marL="419100" lvl="1" indent="0">
              <a:buFont typeface="Arial" charset="0"/>
              <a:buNone/>
              <a:defRPr/>
            </a:pPr>
            <a:r>
              <a:rPr lang="en-US" sz="3200" baseline="30000" dirty="0">
                <a:solidFill>
                  <a:srgbClr val="FFFFFF"/>
                </a:solidFill>
              </a:rPr>
              <a:t>	</a:t>
            </a:r>
            <a:r>
              <a:rPr lang="en-US" sz="3200" baseline="30000" dirty="0" smtClean="0">
                <a:solidFill>
                  <a:srgbClr val="FFFFFF"/>
                </a:solidFill>
              </a:rPr>
              <a:t>			</a:t>
            </a:r>
            <a:r>
              <a:rPr lang="en-US" sz="3200" dirty="0" smtClean="0">
                <a:solidFill>
                  <a:srgbClr val="FFFFFF"/>
                </a:solidFill>
              </a:rPr>
              <a:t>chlor</a:t>
            </a:r>
            <a:r>
              <a:rPr lang="en-US" sz="3200" dirty="0" smtClean="0">
                <a:solidFill>
                  <a:srgbClr val="FFFF00"/>
                </a:solidFill>
              </a:rPr>
              <a:t>ine</a:t>
            </a:r>
            <a:r>
              <a:rPr lang="en-US" sz="3200" dirty="0" smtClean="0">
                <a:solidFill>
                  <a:srgbClr val="FFFFFF"/>
                </a:solidFill>
              </a:rPr>
              <a:t> becomes </a:t>
            </a:r>
            <a:endParaRPr lang="en-US" sz="3200" dirty="0">
              <a:solidFill>
                <a:srgbClr val="FFFFFF"/>
              </a:solidFill>
            </a:endParaRPr>
          </a:p>
          <a:p>
            <a:pPr marL="419100" lvl="1" indent="0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	Cl</a:t>
            </a:r>
            <a:r>
              <a:rPr lang="en-US" sz="3200" baseline="30000" dirty="0" smtClean="0">
                <a:solidFill>
                  <a:srgbClr val="FFFFFF"/>
                </a:solidFill>
              </a:rPr>
              <a:t>-1			</a:t>
            </a:r>
            <a:r>
              <a:rPr lang="en-US" sz="3200" dirty="0" smtClean="0">
                <a:solidFill>
                  <a:srgbClr val="FFFFFF"/>
                </a:solidFill>
              </a:rPr>
              <a:t>Chlor</a:t>
            </a:r>
            <a:r>
              <a:rPr lang="en-US" sz="3200" dirty="0" smtClean="0">
                <a:solidFill>
                  <a:srgbClr val="FFFF00"/>
                </a:solidFill>
              </a:rPr>
              <a:t>ide</a:t>
            </a:r>
          </a:p>
          <a:p>
            <a:pPr marL="419100" lvl="1" indent="0">
              <a:buFont typeface="Arial" charset="0"/>
              <a:buNone/>
              <a:defRPr/>
            </a:pPr>
            <a:r>
              <a:rPr lang="en-US" sz="3200" baseline="30000" dirty="0">
                <a:solidFill>
                  <a:srgbClr val="FFFFFF"/>
                </a:solidFill>
              </a:rPr>
              <a:t>	</a:t>
            </a:r>
            <a:r>
              <a:rPr lang="en-US" sz="3200" baseline="30000" dirty="0" smtClean="0">
                <a:solidFill>
                  <a:srgbClr val="FFFFFF"/>
                </a:solidFill>
              </a:rPr>
              <a:t>	</a:t>
            </a:r>
          </a:p>
          <a:p>
            <a:pPr marL="419100" lvl="1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MgCl</a:t>
            </a:r>
            <a:r>
              <a:rPr lang="en-US" baseline="-25000" dirty="0" smtClean="0">
                <a:solidFill>
                  <a:srgbClr val="FFFFFF"/>
                </a:solidFill>
              </a:rPr>
              <a:t>2	</a:t>
            </a:r>
            <a:r>
              <a:rPr lang="en-US" dirty="0" smtClean="0">
                <a:solidFill>
                  <a:schemeClr val="bg1"/>
                </a:solidFill>
              </a:rPr>
              <a:t>is called magnesium chloride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 err="1">
                <a:solidFill>
                  <a:srgbClr val="FFFFFF"/>
                </a:solidFill>
              </a:rPr>
              <a:t>KCl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Na</a:t>
            </a:r>
            <a:r>
              <a:rPr lang="en-US" baseline="-25000" dirty="0">
                <a:solidFill>
                  <a:srgbClr val="FFFFFF"/>
                </a:solidFill>
              </a:rPr>
              <a:t>3</a:t>
            </a:r>
            <a:r>
              <a:rPr lang="en-US" dirty="0">
                <a:solidFill>
                  <a:srgbClr val="FFFFFF"/>
                </a:solidFill>
              </a:rPr>
              <a:t>N 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Ba</a:t>
            </a:r>
            <a:r>
              <a:rPr lang="en-US" baseline="-25000" dirty="0">
                <a:solidFill>
                  <a:srgbClr val="FFFFFF"/>
                </a:solidFill>
              </a:rPr>
              <a:t>3</a:t>
            </a:r>
            <a:r>
              <a:rPr lang="en-US" dirty="0">
                <a:solidFill>
                  <a:srgbClr val="FFFFFF"/>
                </a:solidFill>
              </a:rPr>
              <a:t>N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Sr</a:t>
            </a:r>
            <a:r>
              <a:rPr lang="en-US" baseline="-25000" dirty="0">
                <a:solidFill>
                  <a:srgbClr val="FFFFFF"/>
                </a:solidFill>
              </a:rPr>
              <a:t>3</a:t>
            </a:r>
            <a:r>
              <a:rPr lang="en-US" dirty="0">
                <a:solidFill>
                  <a:srgbClr val="FFFFFF"/>
                </a:solidFill>
              </a:rPr>
              <a:t>P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K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O 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Al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-25000" dirty="0">
                <a:solidFill>
                  <a:srgbClr val="FFFFFF"/>
                </a:solidFill>
              </a:rPr>
              <a:t>3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/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Na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Se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066800" y="56388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FF"/>
                </a:solidFill>
              </a:rPr>
              <a:t>Answers will be given in class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96969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Arial Black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96969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lack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Pages>0</Pages>
  <Words>202</Words>
  <Characters>0</Characters>
  <Application>Microsoft Macintosh PowerPoint</Application>
  <PresentationFormat>On-screen Show (4:3)</PresentationFormat>
  <Lines>0</Lines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- Title Slide</vt:lpstr>
      <vt:lpstr>Default - Title and Content</vt:lpstr>
      <vt:lpstr>OBJECTIVES</vt:lpstr>
      <vt:lpstr>Writing Ionic Compounds </vt:lpstr>
      <vt:lpstr>Writing Ionic Compounds</vt:lpstr>
      <vt:lpstr>Another way to figure it out</vt:lpstr>
      <vt:lpstr>Lets Try Another One</vt:lpstr>
      <vt:lpstr>Write Formulas using these ions</vt:lpstr>
      <vt:lpstr>Naming Ionic Compounds using monatomic ions</vt:lpstr>
      <vt:lpstr>Another Example</vt:lpstr>
      <vt:lpstr>You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Chemical Compounds</dc:title>
  <dc:subject/>
  <dc:creator>Mabreed</dc:creator>
  <cp:keywords/>
  <dc:description/>
  <cp:lastModifiedBy>Christine Sheehan</cp:lastModifiedBy>
  <cp:revision>19</cp:revision>
  <dcterms:modified xsi:type="dcterms:W3CDTF">2013-03-11T19:25:31Z</dcterms:modified>
</cp:coreProperties>
</file>