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180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FF4CB8-F1A4-E743-8AF6-660B8046844C}" type="datetimeFigureOut">
              <a:rPr lang="en-US" smtClean="0"/>
              <a:t>10/23/13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80B8BE-CA5B-1046-A54A-0768C7EF3602}" type="slidenum">
              <a:rPr lang="en-US" smtClean="0"/>
              <a:t>‹#›</a:t>
            </a:fld>
            <a:endParaRPr lang="en-US"/>
          </a:p>
        </p:txBody>
      </p:sp>
    </p:spTree>
    <p:extLst>
      <p:ext uri="{BB962C8B-B14F-4D97-AF65-F5344CB8AC3E}">
        <p14:creationId xmlns:p14="http://schemas.microsoft.com/office/powerpoint/2010/main" val="273789078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Earth is a layered sphere based on density</a:t>
            </a:r>
            <a:r>
              <a:rPr lang="en-US" baseline="0" dirty="0" smtClean="0"/>
              <a:t> with the highest density material found near the center of Earth and the lowest density material near the surface.  </a:t>
            </a:r>
            <a:endParaRPr lang="en-US" dirty="0"/>
          </a:p>
        </p:txBody>
      </p:sp>
      <p:sp>
        <p:nvSpPr>
          <p:cNvPr id="4" name="Slide Number Placeholder 3"/>
          <p:cNvSpPr>
            <a:spLocks noGrp="1"/>
          </p:cNvSpPr>
          <p:nvPr>
            <p:ph type="sldNum" sz="quarter" idx="10"/>
          </p:nvPr>
        </p:nvSpPr>
        <p:spPr/>
        <p:txBody>
          <a:bodyPr/>
          <a:lstStyle/>
          <a:p>
            <a:fld id="{2D80B8BE-CA5B-1046-A54A-0768C7EF3602}" type="slidenum">
              <a:rPr lang="en-US" smtClean="0"/>
              <a:t>2</a:t>
            </a:fld>
            <a:endParaRPr lang="en-US"/>
          </a:p>
        </p:txBody>
      </p:sp>
    </p:spTree>
    <p:extLst>
      <p:ext uri="{BB962C8B-B14F-4D97-AF65-F5344CB8AC3E}">
        <p14:creationId xmlns:p14="http://schemas.microsoft.com/office/powerpoint/2010/main" val="1704083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cross</a:t>
            </a:r>
            <a:r>
              <a:rPr lang="en-US" baseline="0" dirty="0" smtClean="0"/>
              <a:t> sectional view shows that Earth’s inner structure can be subdivided according to its chemical composition (the chemical makeup of Earth materials) or its physical properties (how the rocks respond to increased temperature and pressure at depth) </a:t>
            </a:r>
            <a:endParaRPr lang="en-US" dirty="0"/>
          </a:p>
        </p:txBody>
      </p:sp>
      <p:sp>
        <p:nvSpPr>
          <p:cNvPr id="4" name="Slide Number Placeholder 3"/>
          <p:cNvSpPr>
            <a:spLocks noGrp="1"/>
          </p:cNvSpPr>
          <p:nvPr>
            <p:ph type="sldNum" sz="quarter" idx="10"/>
          </p:nvPr>
        </p:nvSpPr>
        <p:spPr/>
        <p:txBody>
          <a:bodyPr/>
          <a:lstStyle/>
          <a:p>
            <a:fld id="{2D80B8BE-CA5B-1046-A54A-0768C7EF3602}" type="slidenum">
              <a:rPr lang="en-US" smtClean="0"/>
              <a:t>3</a:t>
            </a:fld>
            <a:endParaRPr lang="en-US"/>
          </a:p>
        </p:txBody>
      </p:sp>
    </p:spTree>
    <p:extLst>
      <p:ext uri="{BB962C8B-B14F-4D97-AF65-F5344CB8AC3E}">
        <p14:creationId xmlns:p14="http://schemas.microsoft.com/office/powerpoint/2010/main" val="3970071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10/23/13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t>10/23/13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10/23/13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t>10/23/13</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10/23/13</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10/23/13</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10/23/13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10/23/13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10/23/13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10/23/13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10/23/13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t>10/23/13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10/23/13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10/23/13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t>10/23/13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t>10/23/13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t>10/23/13</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oxG8s-fMkj8"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Earth’s Structure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351796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Mesosphere	</a:t>
            </a:r>
            <a:endParaRPr lang="en-US" dirty="0"/>
          </a:p>
        </p:txBody>
      </p:sp>
      <p:sp>
        <p:nvSpPr>
          <p:cNvPr id="3" name="Content Placeholder 2"/>
          <p:cNvSpPr>
            <a:spLocks noGrp="1"/>
          </p:cNvSpPr>
          <p:nvPr>
            <p:ph idx="1"/>
          </p:nvPr>
        </p:nvSpPr>
        <p:spPr/>
        <p:txBody>
          <a:bodyPr>
            <a:normAutofit/>
          </a:bodyPr>
          <a:lstStyle/>
          <a:p>
            <a:r>
              <a:rPr lang="en-US" sz="2800" dirty="0" smtClean="0"/>
              <a:t>Middle ball</a:t>
            </a:r>
          </a:p>
          <a:p>
            <a:r>
              <a:rPr lang="en-US" sz="2800" dirty="0" smtClean="0"/>
              <a:t>Extends to 2885 km </a:t>
            </a:r>
          </a:p>
          <a:p>
            <a:r>
              <a:rPr lang="en-US" sz="2800" dirty="0" smtClean="0"/>
              <a:t>Middle to lower mantle</a:t>
            </a:r>
          </a:p>
          <a:p>
            <a:r>
              <a:rPr lang="en-US" sz="2800" dirty="0" smtClean="0"/>
              <a:t>Deforms plastically</a:t>
            </a:r>
          </a:p>
          <a:p>
            <a:r>
              <a:rPr lang="en-US" sz="2800" dirty="0" smtClean="0"/>
              <a:t>Rigid due to increased pressure</a:t>
            </a:r>
            <a:endParaRPr lang="en-US" sz="2800" dirty="0"/>
          </a:p>
        </p:txBody>
      </p:sp>
    </p:spTree>
    <p:extLst>
      <p:ext uri="{BB962C8B-B14F-4D97-AF65-F5344CB8AC3E}">
        <p14:creationId xmlns:p14="http://schemas.microsoft.com/office/powerpoint/2010/main" val="1916707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Outer Core	</a:t>
            </a:r>
            <a:endParaRPr lang="en-US" dirty="0"/>
          </a:p>
        </p:txBody>
      </p:sp>
      <p:sp>
        <p:nvSpPr>
          <p:cNvPr id="3" name="Content Placeholder 2"/>
          <p:cNvSpPr>
            <a:spLocks noGrp="1"/>
          </p:cNvSpPr>
          <p:nvPr>
            <p:ph idx="1"/>
          </p:nvPr>
        </p:nvSpPr>
        <p:spPr/>
        <p:txBody>
          <a:bodyPr/>
          <a:lstStyle/>
          <a:p>
            <a:r>
              <a:rPr lang="en-US" dirty="0" smtClean="0"/>
              <a:t>Liquid</a:t>
            </a:r>
          </a:p>
          <a:p>
            <a:r>
              <a:rPr lang="en-US" dirty="0" smtClean="0"/>
              <a:t>Capable of flowing</a:t>
            </a:r>
          </a:p>
          <a:p>
            <a:endParaRPr lang="en-US" dirty="0"/>
          </a:p>
          <a:p>
            <a:pPr marL="0" indent="0">
              <a:buNone/>
            </a:pPr>
            <a:r>
              <a:rPr lang="en-US" sz="3800" dirty="0" smtClean="0"/>
              <a:t>Inner Core</a:t>
            </a:r>
          </a:p>
          <a:p>
            <a:r>
              <a:rPr lang="en-US" dirty="0" smtClean="0"/>
              <a:t>Rigid </a:t>
            </a:r>
          </a:p>
          <a:p>
            <a:r>
              <a:rPr lang="en-US" dirty="0" smtClean="0"/>
              <a:t>Does not flow</a:t>
            </a:r>
          </a:p>
          <a:p>
            <a:r>
              <a:rPr lang="en-US" dirty="0" smtClean="0"/>
              <a:t>due to increased pressure</a:t>
            </a:r>
            <a:endParaRPr lang="en-US" dirty="0"/>
          </a:p>
        </p:txBody>
      </p:sp>
    </p:spTree>
    <p:extLst>
      <p:ext uri="{BB962C8B-B14F-4D97-AF65-F5344CB8AC3E}">
        <p14:creationId xmlns:p14="http://schemas.microsoft.com/office/powerpoint/2010/main" val="2889627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Composition of the Earth Video</a:t>
            </a:r>
            <a:endParaRPr lang="en-US" dirty="0"/>
          </a:p>
        </p:txBody>
      </p:sp>
      <p:sp>
        <p:nvSpPr>
          <p:cNvPr id="3" name="Content Placeholder 2"/>
          <p:cNvSpPr>
            <a:spLocks noGrp="1"/>
          </p:cNvSpPr>
          <p:nvPr>
            <p:ph idx="1"/>
          </p:nvPr>
        </p:nvSpPr>
        <p:spPr/>
        <p:txBody>
          <a:bodyPr/>
          <a:lstStyle/>
          <a:p>
            <a:r>
              <a:rPr lang="en-US" dirty="0" smtClean="0">
                <a:hlinkClick r:id="rId2"/>
              </a:rPr>
              <a:t>The compostion</a:t>
            </a:r>
            <a:r>
              <a:rPr lang="en-US" smtClean="0">
                <a:hlinkClick r:id="rId2"/>
              </a:rPr>
              <a:t> of the Earth</a:t>
            </a:r>
            <a:endParaRPr lang="en-US" dirty="0"/>
          </a:p>
        </p:txBody>
      </p:sp>
    </p:spTree>
    <p:extLst>
      <p:ext uri="{BB962C8B-B14F-4D97-AF65-F5344CB8AC3E}">
        <p14:creationId xmlns:p14="http://schemas.microsoft.com/office/powerpoint/2010/main" val="2805634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Earth’s Structure</a:t>
            </a:r>
            <a:endParaRPr lang="en-US" dirty="0"/>
          </a:p>
        </p:txBody>
      </p:sp>
      <p:pic>
        <p:nvPicPr>
          <p:cNvPr id="4" name="Content Placeholder 3"/>
          <p:cNvPicPr>
            <a:picLocks noGrp="1" noChangeAspect="1"/>
          </p:cNvPicPr>
          <p:nvPr>
            <p:ph idx="1"/>
          </p:nvPr>
        </p:nvPicPr>
        <p:blipFill>
          <a:blip r:embed="rId3"/>
          <a:srcRect l="-6759" r="-6759"/>
          <a:stretch>
            <a:fillRect/>
          </a:stretch>
        </p:blipFill>
        <p:spPr/>
      </p:pic>
    </p:spTree>
    <p:extLst>
      <p:ext uri="{BB962C8B-B14F-4D97-AF65-F5344CB8AC3E}">
        <p14:creationId xmlns:p14="http://schemas.microsoft.com/office/powerpoint/2010/main" val="38626121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the Earth</a:t>
            </a:r>
            <a:endParaRPr lang="en-US" dirty="0"/>
          </a:p>
        </p:txBody>
      </p:sp>
      <p:pic>
        <p:nvPicPr>
          <p:cNvPr id="4" name="Content Placeholder 3"/>
          <p:cNvPicPr>
            <a:picLocks noGrp="1" noChangeAspect="1"/>
          </p:cNvPicPr>
          <p:nvPr>
            <p:ph idx="1"/>
          </p:nvPr>
        </p:nvPicPr>
        <p:blipFill>
          <a:blip r:embed="rId3"/>
          <a:srcRect l="-42925" r="-42925"/>
          <a:stretch>
            <a:fillRect/>
          </a:stretch>
        </p:blipFill>
        <p:spPr/>
      </p:pic>
    </p:spTree>
    <p:extLst>
      <p:ext uri="{BB962C8B-B14F-4D97-AF65-F5344CB8AC3E}">
        <p14:creationId xmlns:p14="http://schemas.microsoft.com/office/powerpoint/2010/main" val="244934172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Composition</a:t>
            </a:r>
            <a:endParaRPr lang="en-US" dirty="0"/>
          </a:p>
        </p:txBody>
      </p:sp>
      <p:pic>
        <p:nvPicPr>
          <p:cNvPr id="11" name="Content Placeholder 10"/>
          <p:cNvPicPr>
            <a:picLocks noGrp="1" noChangeAspect="1"/>
          </p:cNvPicPr>
          <p:nvPr>
            <p:ph sz="half" idx="2"/>
          </p:nvPr>
        </p:nvPicPr>
        <p:blipFill>
          <a:blip r:embed="rId2"/>
          <a:srcRect t="1881" b="1881"/>
          <a:stretch>
            <a:fillRect/>
          </a:stretch>
        </p:blipFill>
        <p:spPr>
          <a:xfrm>
            <a:off x="779463" y="1938919"/>
            <a:ext cx="3657600" cy="3686175"/>
          </a:xfrm>
        </p:spPr>
      </p:pic>
      <p:sp>
        <p:nvSpPr>
          <p:cNvPr id="10" name="Content Placeholder 9"/>
          <p:cNvSpPr>
            <a:spLocks noGrp="1"/>
          </p:cNvSpPr>
          <p:nvPr>
            <p:ph sz="quarter" idx="4"/>
          </p:nvPr>
        </p:nvSpPr>
        <p:spPr>
          <a:xfrm>
            <a:off x="4705350" y="1425388"/>
            <a:ext cx="3793502" cy="5200620"/>
          </a:xfrm>
        </p:spPr>
        <p:txBody>
          <a:bodyPr>
            <a:normAutofit fontScale="92500" lnSpcReduction="20000"/>
          </a:bodyPr>
          <a:lstStyle/>
          <a:p>
            <a:r>
              <a:rPr lang="en-US" dirty="0" smtClean="0"/>
              <a:t>The chemical makeup of Earth's materials</a:t>
            </a:r>
          </a:p>
          <a:p>
            <a:endParaRPr lang="en-US" dirty="0"/>
          </a:p>
          <a:p>
            <a:r>
              <a:rPr lang="en-US" dirty="0" smtClean="0"/>
              <a:t>Crust – average depth 30 km</a:t>
            </a:r>
          </a:p>
          <a:p>
            <a:pPr marL="1143000" lvl="4" indent="0">
              <a:buNone/>
            </a:pPr>
            <a:r>
              <a:rPr lang="en-US" dirty="0" smtClean="0"/>
              <a:t>outermost layer</a:t>
            </a:r>
          </a:p>
          <a:p>
            <a:pPr marL="1143000" lvl="4" indent="0">
              <a:buNone/>
            </a:pPr>
            <a:r>
              <a:rPr lang="en-US" dirty="0" smtClean="0"/>
              <a:t>Low density rock</a:t>
            </a:r>
          </a:p>
          <a:p>
            <a:pPr marL="1143000" lvl="4" indent="0">
              <a:buNone/>
            </a:pPr>
            <a:r>
              <a:rPr lang="en-US" dirty="0" smtClean="0"/>
              <a:t>Silicate minerals (silicate and oxygen)</a:t>
            </a:r>
            <a:endParaRPr lang="en-US" dirty="0"/>
          </a:p>
          <a:p>
            <a:r>
              <a:rPr lang="en-US" dirty="0" smtClean="0"/>
              <a:t>Mantle </a:t>
            </a:r>
            <a:r>
              <a:rPr lang="en-US" dirty="0"/>
              <a:t>– largest volume</a:t>
            </a:r>
          </a:p>
          <a:p>
            <a:pPr marL="1143000" lvl="4" indent="0">
              <a:buNone/>
            </a:pPr>
            <a:r>
              <a:rPr lang="en-US" dirty="0" smtClean="0"/>
              <a:t>30 m -2900 </a:t>
            </a:r>
            <a:r>
              <a:rPr lang="en-US" dirty="0"/>
              <a:t>km </a:t>
            </a:r>
            <a:endParaRPr lang="en-US" dirty="0" smtClean="0"/>
          </a:p>
          <a:p>
            <a:pPr marL="1143000" lvl="4" indent="0">
              <a:buNone/>
            </a:pPr>
            <a:r>
              <a:rPr lang="en-US" dirty="0" smtClean="0"/>
              <a:t>high </a:t>
            </a:r>
            <a:r>
              <a:rPr lang="en-US" dirty="0"/>
              <a:t>density Iron and              magnesium silicate</a:t>
            </a:r>
          </a:p>
          <a:p>
            <a:r>
              <a:rPr lang="en-US" dirty="0"/>
              <a:t>Core – 2900 km – 6370 </a:t>
            </a:r>
            <a:r>
              <a:rPr lang="en-US" dirty="0" smtClean="0"/>
              <a:t>km</a:t>
            </a:r>
          </a:p>
          <a:p>
            <a:pPr marL="860425" lvl="3" indent="0">
              <a:buNone/>
            </a:pPr>
            <a:r>
              <a:rPr lang="en-US" dirty="0"/>
              <a:t>	  </a:t>
            </a:r>
            <a:r>
              <a:rPr lang="en-US" dirty="0" smtClean="0"/>
              <a:t>large mass, higher density</a:t>
            </a:r>
          </a:p>
          <a:p>
            <a:pPr marL="860425" lvl="3" indent="0">
              <a:buNone/>
            </a:pPr>
            <a:r>
              <a:rPr lang="en-US" dirty="0" smtClean="0"/>
              <a:t>   metal, </a:t>
            </a:r>
            <a:r>
              <a:rPr lang="en-US" dirty="0"/>
              <a:t>iron and nickel</a:t>
            </a:r>
          </a:p>
          <a:p>
            <a:pPr marL="1143000" lvl="4" indent="0">
              <a:buNone/>
            </a:pPr>
            <a:endParaRPr lang="en-US" dirty="0"/>
          </a:p>
        </p:txBody>
      </p:sp>
    </p:spTree>
    <p:extLst>
      <p:ext uri="{BB962C8B-B14F-4D97-AF65-F5344CB8AC3E}">
        <p14:creationId xmlns:p14="http://schemas.microsoft.com/office/powerpoint/2010/main" val="380078737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a:t>
            </a:r>
            <a:r>
              <a:rPr lang="en-US" dirty="0" smtClean="0"/>
              <a:t>Composition</a:t>
            </a:r>
            <a:endParaRPr lang="en-US" dirty="0"/>
          </a:p>
        </p:txBody>
      </p:sp>
      <p:sp>
        <p:nvSpPr>
          <p:cNvPr id="7" name="Content Placeholder 6"/>
          <p:cNvSpPr>
            <a:spLocks noGrp="1"/>
          </p:cNvSpPr>
          <p:nvPr>
            <p:ph idx="1"/>
          </p:nvPr>
        </p:nvSpPr>
        <p:spPr/>
        <p:txBody>
          <a:bodyPr>
            <a:normAutofit fontScale="92500" lnSpcReduction="10000"/>
          </a:bodyPr>
          <a:lstStyle/>
          <a:p>
            <a:r>
              <a:rPr lang="en-US" sz="3200" dirty="0" smtClean="0"/>
              <a:t>How rocks respond to increased temperature and pressure at depth</a:t>
            </a:r>
          </a:p>
          <a:p>
            <a:r>
              <a:rPr lang="en-US" sz="3200" dirty="0" smtClean="0"/>
              <a:t>Based on physical properties, Earth </a:t>
            </a:r>
            <a:r>
              <a:rPr lang="en-US" sz="3200" dirty="0" smtClean="0"/>
              <a:t>is composed of five layers</a:t>
            </a:r>
          </a:p>
          <a:p>
            <a:pPr lvl="1"/>
            <a:r>
              <a:rPr lang="en-US" sz="2800" dirty="0" smtClean="0"/>
              <a:t>Inner Core</a:t>
            </a:r>
          </a:p>
          <a:p>
            <a:pPr lvl="1"/>
            <a:r>
              <a:rPr lang="en-US" sz="2800" dirty="0" smtClean="0"/>
              <a:t>Outer Core</a:t>
            </a:r>
          </a:p>
          <a:p>
            <a:pPr lvl="1"/>
            <a:r>
              <a:rPr lang="en-US" sz="2800" dirty="0" smtClean="0"/>
              <a:t>Mesosphere </a:t>
            </a:r>
          </a:p>
          <a:p>
            <a:pPr lvl="1"/>
            <a:r>
              <a:rPr lang="en-US" sz="2800" dirty="0" smtClean="0"/>
              <a:t>Asthenosphere</a:t>
            </a:r>
          </a:p>
          <a:p>
            <a:pPr lvl="1"/>
            <a:r>
              <a:rPr lang="en-US" sz="2800" dirty="0" smtClean="0"/>
              <a:t>Lithosphere</a:t>
            </a:r>
          </a:p>
          <a:p>
            <a:pPr lvl="1"/>
            <a:endParaRPr lang="en-US" dirty="0" smtClean="0"/>
          </a:p>
        </p:txBody>
      </p:sp>
    </p:spTree>
    <p:extLst>
      <p:ext uri="{BB962C8B-B14F-4D97-AF65-F5344CB8AC3E}">
        <p14:creationId xmlns:p14="http://schemas.microsoft.com/office/powerpoint/2010/main" val="266679810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Lithosphere</a:t>
            </a:r>
            <a:endParaRPr lang="en-US" dirty="0"/>
          </a:p>
        </p:txBody>
      </p:sp>
      <p:sp>
        <p:nvSpPr>
          <p:cNvPr id="3" name="Content Placeholder 2"/>
          <p:cNvSpPr>
            <a:spLocks noGrp="1"/>
          </p:cNvSpPr>
          <p:nvPr>
            <p:ph idx="1"/>
          </p:nvPr>
        </p:nvSpPr>
        <p:spPr/>
        <p:txBody>
          <a:bodyPr>
            <a:normAutofit lnSpcReduction="10000"/>
          </a:bodyPr>
          <a:lstStyle/>
          <a:p>
            <a:pPr lvl="1"/>
            <a:r>
              <a:rPr lang="en-US" sz="2800" dirty="0" smtClean="0"/>
              <a:t>Earth’s cool, rigid, outermost layer</a:t>
            </a:r>
          </a:p>
          <a:p>
            <a:pPr lvl="1"/>
            <a:r>
              <a:rPr lang="en-US" sz="2800" dirty="0" smtClean="0"/>
              <a:t>Extends from surface to 100 km</a:t>
            </a:r>
          </a:p>
          <a:p>
            <a:pPr lvl="1"/>
            <a:r>
              <a:rPr lang="en-US" sz="2800" dirty="0" smtClean="0"/>
              <a:t>Includes the crust plus the topmost portion of the mantle</a:t>
            </a:r>
          </a:p>
          <a:p>
            <a:pPr lvl="1"/>
            <a:r>
              <a:rPr lang="en-US" sz="2800" dirty="0" smtClean="0"/>
              <a:t>Brittle – it will fracture when force is applied to it</a:t>
            </a:r>
          </a:p>
          <a:p>
            <a:pPr marL="282575" lvl="1" indent="0">
              <a:buNone/>
            </a:pPr>
            <a:r>
              <a:rPr lang="en-US" sz="2800" dirty="0" smtClean="0"/>
              <a:t>SUBDIVIDED</a:t>
            </a:r>
          </a:p>
          <a:p>
            <a:pPr marL="282575" lvl="1" indent="0">
              <a:buNone/>
            </a:pPr>
            <a:r>
              <a:rPr lang="en-US" sz="2800" dirty="0"/>
              <a:t>	</a:t>
            </a:r>
            <a:r>
              <a:rPr lang="en-US" sz="2800" dirty="0" smtClean="0"/>
              <a:t>oceanic crust</a:t>
            </a:r>
          </a:p>
          <a:p>
            <a:pPr marL="282575" lvl="1" indent="0">
              <a:buNone/>
            </a:pPr>
            <a:r>
              <a:rPr lang="en-US" sz="2800" dirty="0"/>
              <a:t>	</a:t>
            </a:r>
            <a:r>
              <a:rPr lang="en-US" sz="2800" dirty="0" smtClean="0"/>
              <a:t>continental crust</a:t>
            </a:r>
            <a:endParaRPr lang="en-US" sz="2800" dirty="0"/>
          </a:p>
        </p:txBody>
      </p:sp>
    </p:spTree>
    <p:extLst>
      <p:ext uri="{BB962C8B-B14F-4D97-AF65-F5344CB8AC3E}">
        <p14:creationId xmlns:p14="http://schemas.microsoft.com/office/powerpoint/2010/main" val="122078130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Oceanic Crust</a:t>
            </a:r>
            <a:endParaRPr lang="en-US" dirty="0"/>
          </a:p>
        </p:txBody>
      </p:sp>
      <p:sp>
        <p:nvSpPr>
          <p:cNvPr id="3" name="Content Placeholder 2"/>
          <p:cNvSpPr>
            <a:spLocks noGrp="1"/>
          </p:cNvSpPr>
          <p:nvPr>
            <p:ph idx="1"/>
          </p:nvPr>
        </p:nvSpPr>
        <p:spPr/>
        <p:txBody>
          <a:bodyPr>
            <a:normAutofit/>
          </a:bodyPr>
          <a:lstStyle/>
          <a:p>
            <a:r>
              <a:rPr lang="en-US" sz="2800" dirty="0" smtClean="0"/>
              <a:t>Composed of Igneous rock</a:t>
            </a:r>
            <a:r>
              <a:rPr lang="en-US" sz="2800" dirty="0"/>
              <a:t> </a:t>
            </a:r>
            <a:r>
              <a:rPr lang="en-US" sz="2800" dirty="0" smtClean="0"/>
              <a:t>basalt</a:t>
            </a:r>
          </a:p>
          <a:p>
            <a:pPr lvl="1"/>
            <a:r>
              <a:rPr lang="en-US" sz="2800" dirty="0" smtClean="0"/>
              <a:t>Dark colored </a:t>
            </a:r>
          </a:p>
          <a:p>
            <a:pPr lvl="1"/>
            <a:r>
              <a:rPr lang="en-US" sz="2800" dirty="0" smtClean="0"/>
              <a:t>Relatively high density ~3.0 g/cm</a:t>
            </a:r>
            <a:r>
              <a:rPr lang="en-US" sz="2800" baseline="30000" dirty="0" smtClean="0"/>
              <a:t>3</a:t>
            </a:r>
          </a:p>
          <a:p>
            <a:pPr lvl="1"/>
            <a:r>
              <a:rPr lang="en-US" sz="2800" dirty="0" smtClean="0"/>
              <a:t>Average thickness ~ 8 km (5 miles)</a:t>
            </a:r>
          </a:p>
          <a:p>
            <a:pPr lvl="1"/>
            <a:r>
              <a:rPr lang="en-US" sz="2800" dirty="0" smtClean="0"/>
              <a:t>Originates as molten magma beneath the Earth’s crust</a:t>
            </a:r>
          </a:p>
          <a:p>
            <a:pPr lvl="1"/>
            <a:endParaRPr lang="en-US" sz="2800" dirty="0"/>
          </a:p>
        </p:txBody>
      </p:sp>
    </p:spTree>
    <p:extLst>
      <p:ext uri="{BB962C8B-B14F-4D97-AF65-F5344CB8AC3E}">
        <p14:creationId xmlns:p14="http://schemas.microsoft.com/office/powerpoint/2010/main" val="150811679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Continental Crust</a:t>
            </a:r>
            <a:endParaRPr lang="en-US" dirty="0"/>
          </a:p>
        </p:txBody>
      </p:sp>
      <p:sp>
        <p:nvSpPr>
          <p:cNvPr id="3" name="Content Placeholder 2"/>
          <p:cNvSpPr>
            <a:spLocks noGrp="1"/>
          </p:cNvSpPr>
          <p:nvPr>
            <p:ph idx="1"/>
          </p:nvPr>
        </p:nvSpPr>
        <p:spPr/>
        <p:txBody>
          <a:bodyPr/>
          <a:lstStyle/>
          <a:p>
            <a:r>
              <a:rPr lang="en-US" dirty="0" smtClean="0"/>
              <a:t>Composed of lower density, lighter colored igneous rock granite</a:t>
            </a:r>
          </a:p>
          <a:p>
            <a:r>
              <a:rPr lang="en-US" dirty="0" smtClean="0"/>
              <a:t>Density ~ 2.7 g/cm</a:t>
            </a:r>
            <a:r>
              <a:rPr lang="en-US" baseline="30000" dirty="0" smtClean="0"/>
              <a:t>3</a:t>
            </a:r>
          </a:p>
          <a:p>
            <a:r>
              <a:rPr lang="en-US" dirty="0" smtClean="0"/>
              <a:t>Originates beneath the surface as molten magma.</a:t>
            </a:r>
          </a:p>
          <a:p>
            <a:r>
              <a:rPr lang="en-US" dirty="0" smtClean="0"/>
              <a:t>Average thickness is about 35 km (22 miles)</a:t>
            </a:r>
          </a:p>
          <a:p>
            <a:pPr lvl="1"/>
            <a:r>
              <a:rPr lang="en-US" dirty="0" smtClean="0"/>
              <a:t>May reach a maximum of  60 km (37 miles) </a:t>
            </a:r>
          </a:p>
          <a:p>
            <a:pPr lvl="2"/>
            <a:r>
              <a:rPr lang="en-US" dirty="0" smtClean="0"/>
              <a:t>Highest mountain ranges</a:t>
            </a:r>
          </a:p>
          <a:p>
            <a:pPr lvl="2"/>
            <a:endParaRPr lang="en-US" dirty="0"/>
          </a:p>
          <a:p>
            <a:pPr marL="577850" lvl="2" indent="0">
              <a:buNone/>
            </a:pPr>
            <a:r>
              <a:rPr lang="en-US" dirty="0" smtClean="0"/>
              <a:t> </a:t>
            </a:r>
            <a:endParaRPr lang="en-US" dirty="0"/>
          </a:p>
        </p:txBody>
      </p:sp>
    </p:spTree>
    <p:extLst>
      <p:ext uri="{BB962C8B-B14F-4D97-AF65-F5344CB8AC3E}">
        <p14:creationId xmlns:p14="http://schemas.microsoft.com/office/powerpoint/2010/main" val="101269266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Asthenosphere	</a:t>
            </a:r>
            <a:endParaRPr lang="en-US" dirty="0"/>
          </a:p>
        </p:txBody>
      </p:sp>
      <p:sp>
        <p:nvSpPr>
          <p:cNvPr id="3" name="Content Placeholder 2"/>
          <p:cNvSpPr>
            <a:spLocks noGrp="1"/>
          </p:cNvSpPr>
          <p:nvPr>
            <p:ph idx="1"/>
          </p:nvPr>
        </p:nvSpPr>
        <p:spPr/>
        <p:txBody>
          <a:bodyPr>
            <a:normAutofit/>
          </a:bodyPr>
          <a:lstStyle/>
          <a:p>
            <a:r>
              <a:rPr lang="en-US" sz="2800" dirty="0" smtClean="0"/>
              <a:t>Weak ball</a:t>
            </a:r>
          </a:p>
          <a:p>
            <a:r>
              <a:rPr lang="en-US" sz="2800" dirty="0" smtClean="0"/>
              <a:t>Plastic - will flow when a gradual force is applied</a:t>
            </a:r>
          </a:p>
          <a:p>
            <a:r>
              <a:rPr lang="en-US" sz="2800" dirty="0" smtClean="0"/>
              <a:t>From 100 km to 700 km</a:t>
            </a:r>
          </a:p>
          <a:p>
            <a:r>
              <a:rPr lang="en-US" sz="2800" dirty="0" smtClean="0"/>
              <a:t>Base of upper mantle </a:t>
            </a:r>
          </a:p>
          <a:p>
            <a:r>
              <a:rPr lang="en-US" sz="2800" dirty="0" smtClean="0"/>
              <a:t>Hot enough to partially melt portions of most rocks</a:t>
            </a:r>
            <a:endParaRPr lang="en-US" sz="2800" dirty="0"/>
          </a:p>
        </p:txBody>
      </p:sp>
    </p:spTree>
    <p:extLst>
      <p:ext uri="{BB962C8B-B14F-4D97-AF65-F5344CB8AC3E}">
        <p14:creationId xmlns:p14="http://schemas.microsoft.com/office/powerpoint/2010/main" val="2181354302"/>
      </p:ext>
    </p:extLst>
  </p:cSld>
  <p:clrMapOvr>
    <a:masterClrMapping/>
  </p:clrMapOvr>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803</TotalTime>
  <Words>355</Words>
  <Application>Microsoft Macintosh PowerPoint</Application>
  <PresentationFormat>On-screen Show (4:3)</PresentationFormat>
  <Paragraphs>73</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Revolution</vt:lpstr>
      <vt:lpstr>Earth’s Structure</vt:lpstr>
      <vt:lpstr>Earth’s Structure</vt:lpstr>
      <vt:lpstr>Structure of the Earth</vt:lpstr>
      <vt:lpstr>Chemical Composition</vt:lpstr>
      <vt:lpstr>Physical Composition</vt:lpstr>
      <vt:lpstr>Lithosphere</vt:lpstr>
      <vt:lpstr>Oceanic Crust</vt:lpstr>
      <vt:lpstr>Continental Crust</vt:lpstr>
      <vt:lpstr>Asthenosphere </vt:lpstr>
      <vt:lpstr>Mesosphere </vt:lpstr>
      <vt:lpstr>Outer Core </vt:lpstr>
      <vt:lpstr>Composition of the Earth Video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Earth’s Structure</dc:title>
  <dc:creator>Staff Staff</dc:creator>
  <cp:lastModifiedBy>Christine Sheehan</cp:lastModifiedBy>
  <cp:revision>14</cp:revision>
  <dcterms:created xsi:type="dcterms:W3CDTF">2013-10-23T00:32:47Z</dcterms:created>
  <dcterms:modified xsi:type="dcterms:W3CDTF">2013-10-24T02:33:49Z</dcterms:modified>
</cp:coreProperties>
</file>