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8" r:id="rId3"/>
    <p:sldId id="272" r:id="rId4"/>
    <p:sldId id="273" r:id="rId5"/>
    <p:sldId id="274" r:id="rId6"/>
    <p:sldId id="279" r:id="rId7"/>
    <p:sldId id="276"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5"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1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29D2EE-F0E4-6C43-BD6D-F1CF4E49CE7B}" type="datetimeFigureOut">
              <a:rPr lang="en-US" smtClean="0"/>
              <a:t>10/31/13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9166AF-F326-B44D-9CA4-3A8321C17D8E}" type="slidenum">
              <a:rPr lang="en-US" smtClean="0"/>
              <a:t>‹#›</a:t>
            </a:fld>
            <a:endParaRPr lang="en-US"/>
          </a:p>
        </p:txBody>
      </p:sp>
    </p:spTree>
    <p:extLst>
      <p:ext uri="{BB962C8B-B14F-4D97-AF65-F5344CB8AC3E}">
        <p14:creationId xmlns:p14="http://schemas.microsoft.com/office/powerpoint/2010/main" val="12009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4ADFA-AD47-7748-A940-0CAE32C0C7B8}" type="datetimeFigureOut">
              <a:rPr lang="en-US" smtClean="0"/>
              <a:t>10/31/13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34727-86C6-9049-A0E8-98C42B472BCF}" type="slidenum">
              <a:rPr lang="en-US" smtClean="0"/>
              <a:t>‹#›</a:t>
            </a:fld>
            <a:endParaRPr lang="en-US"/>
          </a:p>
        </p:txBody>
      </p:sp>
    </p:spTree>
    <p:extLst>
      <p:ext uri="{BB962C8B-B14F-4D97-AF65-F5344CB8AC3E}">
        <p14:creationId xmlns:p14="http://schemas.microsoft.com/office/powerpoint/2010/main" val="3381145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rather than being pushed apart by upwelling material beneath the mid-ocean ridge</a:t>
            </a:r>
          </a:p>
          <a:p>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5</a:t>
            </a:fld>
            <a:endParaRPr lang="en-US"/>
          </a:p>
        </p:txBody>
      </p:sp>
    </p:spTree>
    <p:extLst>
      <p:ext uri="{BB962C8B-B14F-4D97-AF65-F5344CB8AC3E}">
        <p14:creationId xmlns:p14="http://schemas.microsoft.com/office/powerpoint/2010/main" val="136111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Molten material rises to the surface causing upwarping and thinning of the crust </a:t>
            </a:r>
          </a:p>
          <a:p>
            <a:pPr lvl="1"/>
            <a:r>
              <a:rPr lang="en-US" sz="2400" dirty="0" smtClean="0"/>
              <a:t>Volcanic activity produces vast quantities of high-density basaltic rock.</a:t>
            </a:r>
          </a:p>
          <a:p>
            <a:r>
              <a:rPr lang="en-US" sz="1000" dirty="0" smtClean="0"/>
              <a:t>Plate pull apart forming a rift valley </a:t>
            </a:r>
          </a:p>
          <a:p>
            <a:r>
              <a:rPr lang="en-US" sz="1000" dirty="0" smtClean="0"/>
              <a:t>Further rifting of the land and more spreading causes the area to drop below sea level eventually flooding forming a linear sea.</a:t>
            </a:r>
          </a:p>
          <a:p>
            <a:r>
              <a:rPr lang="en-US" sz="1000" dirty="0" smtClean="0"/>
              <a:t>After millions of years </a:t>
            </a:r>
          </a:p>
          <a:p>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7</a:t>
            </a:fld>
            <a:endParaRPr lang="en-US"/>
          </a:p>
        </p:txBody>
      </p:sp>
    </p:spTree>
    <p:extLst>
      <p:ext uri="{BB962C8B-B14F-4D97-AF65-F5344CB8AC3E}">
        <p14:creationId xmlns:p14="http://schemas.microsoft.com/office/powerpoint/2010/main" val="4407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types of spreading centers oceanic rise, oceanic ridge, and ultra-slow.  These spreading centers are spread out throughout the globe.  </a:t>
            </a:r>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8</a:t>
            </a:fld>
            <a:endParaRPr lang="en-US"/>
          </a:p>
        </p:txBody>
      </p:sp>
    </p:spTree>
    <p:extLst>
      <p:ext uri="{BB962C8B-B14F-4D97-AF65-F5344CB8AC3E}">
        <p14:creationId xmlns:p14="http://schemas.microsoft.com/office/powerpoint/2010/main" val="233005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Subduction</a:t>
            </a:r>
            <a:r>
              <a:rPr lang="en-US" dirty="0" smtClean="0"/>
              <a:t> zone causes an arc-shaped row of highly active and explosively</a:t>
            </a:r>
            <a:r>
              <a:rPr lang="en-US" baseline="0" dirty="0" smtClean="0"/>
              <a:t> erupting volcanoes that parallel the trench called a volcanic arc</a:t>
            </a:r>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9</a:t>
            </a:fld>
            <a:endParaRPr lang="en-US"/>
          </a:p>
        </p:txBody>
      </p:sp>
    </p:spTree>
    <p:extLst>
      <p:ext uri="{BB962C8B-B14F-4D97-AF65-F5344CB8AC3E}">
        <p14:creationId xmlns:p14="http://schemas.microsoft.com/office/powerpoint/2010/main" val="312802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an oceanic plate that is more dense collides with the continental plate that is less dense, the denser plate is </a:t>
            </a:r>
            <a:r>
              <a:rPr lang="en-US" baseline="0" dirty="0" err="1" smtClean="0"/>
              <a:t>subducted</a:t>
            </a:r>
            <a:endParaRPr lang="en-US" baseline="0" dirty="0" smtClean="0"/>
          </a:p>
          <a:p>
            <a:r>
              <a:rPr lang="en-US" baseline="0" dirty="0" smtClean="0"/>
              <a:t>Molten basalt rock mixes with superheated gases (mostly water and other volatiles) and begins to rise to the surface through the continental crust</a:t>
            </a:r>
          </a:p>
          <a:p>
            <a:r>
              <a:rPr lang="en-US" baseline="0" dirty="0" smtClean="0"/>
              <a:t>The rising basalt rich magma mixes with the granite of the continental crust producing lava.  This chemical composition of lava is called andesite. Contains silica, very dangerous, very explosive type of volcanoes.   </a:t>
            </a:r>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11</a:t>
            </a:fld>
            <a:endParaRPr lang="en-US"/>
          </a:p>
        </p:txBody>
      </p:sp>
    </p:spTree>
    <p:extLst>
      <p:ext uri="{BB962C8B-B14F-4D97-AF65-F5344CB8AC3E}">
        <p14:creationId xmlns:p14="http://schemas.microsoft.com/office/powerpoint/2010/main" val="344646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 to Oceanic-Continental convergence, molten basalt rock mixes with superheated gases (mostly water and other volatiles) and begins to rise to the surface to produce volcanoes. Mostly basalt, no silica, less viscous than andesite</a:t>
            </a:r>
          </a:p>
          <a:p>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12</a:t>
            </a:fld>
            <a:endParaRPr lang="en-US"/>
          </a:p>
        </p:txBody>
      </p:sp>
    </p:spTree>
    <p:extLst>
      <p:ext uri="{BB962C8B-B14F-4D97-AF65-F5344CB8AC3E}">
        <p14:creationId xmlns:p14="http://schemas.microsoft.com/office/powerpoint/2010/main" val="281696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global sea floor map shows that the mid-ocean ridge is offset by</a:t>
            </a:r>
            <a:r>
              <a:rPr lang="en-US" baseline="0" dirty="0" smtClean="0"/>
              <a:t> many large features oriented perpendicular to the crest of the ridge. What causes these offsets? They occur because spreading at a mid-ocean ridge only occurs perpendicular to the axis of a ridge and all parts of a plate must move together.  As a result, offsets are oriented perpendicular to the ridge and parallel to each other to accommodate spreading of the linear ridge system on a spherical Earth.</a:t>
            </a:r>
          </a:p>
          <a:p>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17</a:t>
            </a:fld>
            <a:endParaRPr lang="en-US"/>
          </a:p>
        </p:txBody>
      </p:sp>
    </p:spTree>
    <p:extLst>
      <p:ext uri="{BB962C8B-B14F-4D97-AF65-F5344CB8AC3E}">
        <p14:creationId xmlns:p14="http://schemas.microsoft.com/office/powerpoint/2010/main" val="204398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 tectonics</a:t>
            </a:r>
            <a:r>
              <a:rPr lang="en-US" baseline="0" dirty="0" smtClean="0"/>
              <a:t> helped explain the origin of many features near plate boundaries, it did not seem to explain the origin of </a:t>
            </a:r>
            <a:r>
              <a:rPr lang="en-US" baseline="0" dirty="0" err="1" smtClean="0"/>
              <a:t>intraplate</a:t>
            </a:r>
            <a:r>
              <a:rPr lang="en-US" baseline="0" dirty="0" smtClean="0"/>
              <a:t> features that are far from any plate boundary.  </a:t>
            </a:r>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19</a:t>
            </a:fld>
            <a:endParaRPr lang="en-US"/>
          </a:p>
        </p:txBody>
      </p:sp>
    </p:spTree>
    <p:extLst>
      <p:ext uri="{BB962C8B-B14F-4D97-AF65-F5344CB8AC3E}">
        <p14:creationId xmlns:p14="http://schemas.microsoft.com/office/powerpoint/2010/main" val="17865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Hotspots are where</a:t>
            </a:r>
            <a:r>
              <a:rPr lang="en-US" baseline="0" dirty="0" smtClean="0"/>
              <a:t> mantle plumes come to the surface are called hotspots and are marked by an abundance of volcanic activity.</a:t>
            </a:r>
          </a:p>
          <a:p>
            <a:r>
              <a:rPr lang="en-US" baseline="0" dirty="0" smtClean="0"/>
              <a:t>Ex: Yellowstone National Park and Hawaii</a:t>
            </a:r>
            <a:endParaRPr lang="en-US" dirty="0"/>
          </a:p>
        </p:txBody>
      </p:sp>
      <p:sp>
        <p:nvSpPr>
          <p:cNvPr id="4" name="Slide Number Placeholder 3"/>
          <p:cNvSpPr>
            <a:spLocks noGrp="1"/>
          </p:cNvSpPr>
          <p:nvPr>
            <p:ph type="sldNum" sz="quarter" idx="10"/>
          </p:nvPr>
        </p:nvSpPr>
        <p:spPr/>
        <p:txBody>
          <a:bodyPr/>
          <a:lstStyle/>
          <a:p>
            <a:fld id="{6E334727-86C6-9049-A0E8-98C42B472BCF}" type="slidenum">
              <a:rPr lang="en-US" smtClean="0"/>
              <a:t>20</a:t>
            </a:fld>
            <a:endParaRPr lang="en-US"/>
          </a:p>
        </p:txBody>
      </p:sp>
    </p:spTree>
    <p:extLst>
      <p:ext uri="{BB962C8B-B14F-4D97-AF65-F5344CB8AC3E}">
        <p14:creationId xmlns:p14="http://schemas.microsoft.com/office/powerpoint/2010/main" val="75201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10/31/13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10/31/13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10/31/13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10/31/13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10/31/13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10/31/13</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a:t>
            </a:r>
            <a:r>
              <a:rPr lang="en-US" dirty="0" smtClean="0"/>
              <a:t>MOTION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69797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23" y="381000"/>
            <a:ext cx="7991227" cy="5907759"/>
          </a:xfrm>
        </p:spPr>
        <p:txBody>
          <a:bodyPr/>
          <a:lstStyle/>
          <a:p>
            <a:r>
              <a:rPr lang="en-US" dirty="0" smtClean="0"/>
              <a:t>Three Types of </a:t>
            </a:r>
            <a:br>
              <a:rPr lang="en-US" dirty="0" smtClean="0"/>
            </a:br>
            <a:r>
              <a:rPr lang="en-US" dirty="0" smtClean="0"/>
              <a:t>Convergent </a:t>
            </a:r>
            <a:br>
              <a:rPr lang="en-US" dirty="0" smtClean="0"/>
            </a:br>
            <a:r>
              <a:rPr lang="en-US" dirty="0" smtClean="0"/>
              <a:t>Boundaries</a:t>
            </a:r>
            <a:br>
              <a:rPr lang="en-US" dirty="0" smtClean="0"/>
            </a:br>
            <a:r>
              <a:rPr lang="en-US" dirty="0"/>
              <a:t/>
            </a:r>
            <a:br>
              <a:rPr lang="en-US" dirty="0"/>
            </a:br>
            <a:r>
              <a:rPr lang="en-US" sz="2400" dirty="0" smtClean="0"/>
              <a:t>Oceanic-Continental Convergence</a:t>
            </a:r>
            <a:br>
              <a:rPr lang="en-US" sz="2400" dirty="0" smtClean="0"/>
            </a:br>
            <a:r>
              <a:rPr lang="en-US" sz="2400" dirty="0" smtClean="0"/>
              <a:t/>
            </a:r>
            <a:br>
              <a:rPr lang="en-US" sz="2400" dirty="0" smtClean="0"/>
            </a:br>
            <a:r>
              <a:rPr lang="en-US" sz="2400" dirty="0" smtClean="0"/>
              <a:t>Oceanic-Oceanic Convergence</a:t>
            </a:r>
            <a:br>
              <a:rPr lang="en-US" sz="2400" dirty="0" smtClean="0"/>
            </a:br>
            <a:r>
              <a:rPr lang="en-US" sz="2400" dirty="0" smtClean="0"/>
              <a:t>Continental-Continental Convergence</a:t>
            </a:r>
            <a:r>
              <a:rPr lang="en-US" dirty="0" smtClean="0"/>
              <a:t/>
            </a:r>
            <a:br>
              <a:rPr lang="en-US" dirty="0" smtClean="0"/>
            </a:br>
            <a:r>
              <a:rPr lang="en-US" dirty="0"/>
              <a:t/>
            </a:r>
            <a:br>
              <a:rPr lang="en-US" dirty="0"/>
            </a:br>
            <a:r>
              <a:rPr lang="en-US" dirty="0" smtClean="0"/>
              <a:t> </a:t>
            </a:r>
            <a:endParaRPr lang="en-US" dirty="0"/>
          </a:p>
        </p:txBody>
      </p:sp>
      <p:pic>
        <p:nvPicPr>
          <p:cNvPr id="4" name="Picture 5" descr="C:\Documents and Settings\IS3857\Desktop\1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2703" r="-122703"/>
          <a:stretch>
            <a:fillRect/>
          </a:stretch>
        </p:blipFill>
        <p:spPr bwMode="auto">
          <a:xfrm>
            <a:off x="2203187" y="381000"/>
            <a:ext cx="1034246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749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Oceanic-Continental Convergence</a:t>
            </a:r>
            <a:endParaRPr lang="en-US" dirty="0"/>
          </a:p>
        </p:txBody>
      </p:sp>
      <p:sp>
        <p:nvSpPr>
          <p:cNvPr id="3" name="Content Placeholder 2"/>
          <p:cNvSpPr>
            <a:spLocks noGrp="1"/>
          </p:cNvSpPr>
          <p:nvPr>
            <p:ph sz="half" idx="1"/>
          </p:nvPr>
        </p:nvSpPr>
        <p:spPr/>
        <p:txBody>
          <a:bodyPr>
            <a:normAutofit/>
          </a:bodyPr>
          <a:lstStyle/>
          <a:p>
            <a:r>
              <a:rPr lang="en-US" sz="2800" dirty="0" smtClean="0"/>
              <a:t>Ocean plate is </a:t>
            </a:r>
            <a:r>
              <a:rPr lang="en-US" sz="2800" dirty="0" err="1" smtClean="0"/>
              <a:t>subducted</a:t>
            </a:r>
            <a:endParaRPr lang="en-US" sz="2800" dirty="0" smtClean="0"/>
          </a:p>
          <a:p>
            <a:r>
              <a:rPr lang="en-US" sz="2800" dirty="0" smtClean="0"/>
              <a:t>Continental arcs generated</a:t>
            </a:r>
          </a:p>
          <a:p>
            <a:r>
              <a:rPr lang="en-US" sz="2800" dirty="0" smtClean="0"/>
              <a:t>Explosive andesitic volcanic eruptions</a:t>
            </a:r>
          </a:p>
          <a:p>
            <a:endParaRPr lang="en-US" sz="2400" dirty="0" smtClean="0"/>
          </a:p>
          <a:p>
            <a:endParaRPr lang="en-US" sz="2400" dirty="0"/>
          </a:p>
        </p:txBody>
      </p:sp>
      <p:pic>
        <p:nvPicPr>
          <p:cNvPr id="5"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8943" b="-8943"/>
          <a:stretch>
            <a:fillRect/>
          </a:stretch>
        </p:blipFill>
        <p:spPr bwMode="auto">
          <a:xfrm>
            <a:off x="4637613" y="1239502"/>
            <a:ext cx="4031462" cy="500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45739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Oceanic-Oceanic Convergence</a:t>
            </a:r>
            <a:endParaRPr lang="en-US" dirty="0"/>
          </a:p>
        </p:txBody>
      </p:sp>
      <p:sp>
        <p:nvSpPr>
          <p:cNvPr id="6" name="Content Placeholder 5"/>
          <p:cNvSpPr>
            <a:spLocks noGrp="1"/>
          </p:cNvSpPr>
          <p:nvPr>
            <p:ph idx="1"/>
          </p:nvPr>
        </p:nvSpPr>
        <p:spPr>
          <a:xfrm>
            <a:off x="779463" y="1828799"/>
            <a:ext cx="7583487" cy="4738771"/>
          </a:xfrm>
        </p:spPr>
        <p:txBody>
          <a:bodyPr/>
          <a:lstStyle/>
          <a:p>
            <a:r>
              <a:rPr lang="en-US" sz="2800" dirty="0" smtClean="0"/>
              <a:t>The denser oceanic plate is </a:t>
            </a:r>
            <a:r>
              <a:rPr lang="en-US" sz="2800" dirty="0" err="1" smtClean="0"/>
              <a:t>subducted</a:t>
            </a:r>
            <a:endParaRPr lang="en-US" sz="2800" dirty="0" smtClean="0"/>
          </a:p>
          <a:p>
            <a:pPr marL="565150" lvl="2">
              <a:spcBef>
                <a:spcPts val="2000"/>
              </a:spcBef>
            </a:pPr>
            <a:r>
              <a:rPr lang="en-US" sz="2400" dirty="0"/>
              <a:t>Typically the older oceanic plate is denser due to longer time to </a:t>
            </a:r>
            <a:r>
              <a:rPr lang="en-US" sz="2400" dirty="0" smtClean="0"/>
              <a:t>cool</a:t>
            </a:r>
          </a:p>
          <a:p>
            <a:r>
              <a:rPr lang="en-US" sz="2800" dirty="0" smtClean="0"/>
              <a:t>Produces the deepest trenches in the world</a:t>
            </a:r>
          </a:p>
          <a:p>
            <a:r>
              <a:rPr lang="en-US" sz="2800" dirty="0" smtClean="0"/>
              <a:t>Produces Island arcs</a:t>
            </a:r>
          </a:p>
          <a:p>
            <a:pPr lvl="1"/>
            <a:r>
              <a:rPr lang="en-US" sz="2600" dirty="0" smtClean="0"/>
              <a:t>Separated from the nearest continent by a marginal sea</a:t>
            </a:r>
            <a:endParaRPr lang="en-US" sz="2400" dirty="0"/>
          </a:p>
          <a:p>
            <a:pPr marL="282575" lvl="1" indent="0">
              <a:buNone/>
            </a:pPr>
            <a:endParaRPr lang="en-US" dirty="0"/>
          </a:p>
        </p:txBody>
      </p:sp>
    </p:spTree>
    <p:extLst>
      <p:ext uri="{BB962C8B-B14F-4D97-AF65-F5344CB8AC3E}">
        <p14:creationId xmlns:p14="http://schemas.microsoft.com/office/powerpoint/2010/main" val="23792966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Island Arcs</a:t>
            </a:r>
            <a:endParaRPr lang="en-US" dirty="0"/>
          </a:p>
        </p:txBody>
      </p:sp>
      <p:sp>
        <p:nvSpPr>
          <p:cNvPr id="5" name="Content Placeholder 4"/>
          <p:cNvSpPr>
            <a:spLocks noGrp="1"/>
          </p:cNvSpPr>
          <p:nvPr>
            <p:ph sz="half" idx="1"/>
          </p:nvPr>
        </p:nvSpPr>
        <p:spPr/>
        <p:txBody>
          <a:bodyPr>
            <a:normAutofit/>
          </a:bodyPr>
          <a:lstStyle/>
          <a:p>
            <a:r>
              <a:rPr lang="en-US" sz="2600" dirty="0" smtClean="0"/>
              <a:t>West Indies’ Leeward and Windward Islands / Puerto Rico Trench in the Caribbean Sea</a:t>
            </a:r>
            <a:endParaRPr lang="en-US" sz="2600" dirty="0"/>
          </a:p>
        </p:txBody>
      </p:sp>
      <p:pic>
        <p:nvPicPr>
          <p:cNvPr id="7" name="Content Placeholder 6"/>
          <p:cNvPicPr>
            <a:picLocks noGrp="1" noChangeAspect="1"/>
          </p:cNvPicPr>
          <p:nvPr>
            <p:ph sz="half" idx="2"/>
          </p:nvPr>
        </p:nvPicPr>
        <p:blipFill rotWithShape="1">
          <a:blip r:embed="rId2"/>
          <a:srcRect l="4735" r="-24572"/>
          <a:stretch/>
        </p:blipFill>
        <p:spPr>
          <a:xfrm>
            <a:off x="4631050" y="1828800"/>
            <a:ext cx="4909825" cy="4219575"/>
          </a:xfrm>
        </p:spPr>
      </p:pic>
    </p:spTree>
    <p:extLst>
      <p:ext uri="{BB962C8B-B14F-4D97-AF65-F5344CB8AC3E}">
        <p14:creationId xmlns:p14="http://schemas.microsoft.com/office/powerpoint/2010/main" val="209806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Island Arcs</a:t>
            </a:r>
          </a:p>
        </p:txBody>
      </p:sp>
      <p:sp>
        <p:nvSpPr>
          <p:cNvPr id="3" name="Content Placeholder 2"/>
          <p:cNvSpPr>
            <a:spLocks noGrp="1"/>
          </p:cNvSpPr>
          <p:nvPr>
            <p:ph sz="half" idx="1"/>
          </p:nvPr>
        </p:nvSpPr>
        <p:spPr/>
        <p:txBody>
          <a:bodyPr>
            <a:normAutofit/>
          </a:bodyPr>
          <a:lstStyle/>
          <a:p>
            <a:r>
              <a:rPr lang="en-US" sz="2600" dirty="0" smtClean="0"/>
              <a:t>Aleutian Islands /Aleutian Trench in the North Pacific Ocean</a:t>
            </a:r>
            <a:endParaRPr lang="en-US" sz="2600" dirty="0"/>
          </a:p>
        </p:txBody>
      </p:sp>
      <p:pic>
        <p:nvPicPr>
          <p:cNvPr id="5" name="Content Placeholder 4"/>
          <p:cNvPicPr>
            <a:picLocks noGrp="1" noChangeAspect="1"/>
          </p:cNvPicPr>
          <p:nvPr>
            <p:ph sz="half" idx="2"/>
          </p:nvPr>
        </p:nvPicPr>
        <p:blipFill rotWithShape="1">
          <a:blip r:embed="rId2"/>
          <a:srcRect l="23995" r="12941"/>
          <a:stretch/>
        </p:blipFill>
        <p:spPr>
          <a:xfrm>
            <a:off x="4569097" y="1828800"/>
            <a:ext cx="4277269" cy="4219576"/>
          </a:xfrm>
        </p:spPr>
      </p:pic>
    </p:spTree>
    <p:extLst>
      <p:ext uri="{BB962C8B-B14F-4D97-AF65-F5344CB8AC3E}">
        <p14:creationId xmlns:p14="http://schemas.microsoft.com/office/powerpoint/2010/main" val="35801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753" y="381000"/>
            <a:ext cx="8658050" cy="1044388"/>
          </a:xfrm>
        </p:spPr>
        <p:txBody>
          <a:bodyPr/>
          <a:lstStyle/>
          <a:p>
            <a:r>
              <a:rPr lang="en-US" dirty="0" smtClean="0"/>
              <a:t>Continental – Continental Convergence</a:t>
            </a:r>
            <a:endParaRPr lang="en-US" dirty="0"/>
          </a:p>
        </p:txBody>
      </p:sp>
      <p:sp>
        <p:nvSpPr>
          <p:cNvPr id="6" name="Content Placeholder 5"/>
          <p:cNvSpPr>
            <a:spLocks noGrp="1"/>
          </p:cNvSpPr>
          <p:nvPr>
            <p:ph idx="1"/>
          </p:nvPr>
        </p:nvSpPr>
        <p:spPr/>
        <p:txBody>
          <a:bodyPr>
            <a:normAutofit/>
          </a:bodyPr>
          <a:lstStyle/>
          <a:p>
            <a:r>
              <a:rPr lang="en-US" sz="2800" dirty="0" smtClean="0"/>
              <a:t>No </a:t>
            </a:r>
            <a:r>
              <a:rPr lang="en-US" sz="2800" dirty="0" err="1" smtClean="0"/>
              <a:t>subduction</a:t>
            </a:r>
            <a:r>
              <a:rPr lang="en-US" sz="2800" dirty="0" smtClean="0"/>
              <a:t> – no density difference</a:t>
            </a:r>
          </a:p>
          <a:p>
            <a:r>
              <a:rPr lang="en-US" sz="2800" dirty="0" smtClean="0"/>
              <a:t>Tall uplifted mountain ranges form</a:t>
            </a:r>
          </a:p>
          <a:p>
            <a:pPr lvl="1"/>
            <a:r>
              <a:rPr lang="en-US" sz="2600" dirty="0" smtClean="0"/>
              <a:t>Folded and deformed sedimentary rocks originally deposited on the sea floor </a:t>
            </a:r>
          </a:p>
          <a:p>
            <a:pPr lvl="1"/>
            <a:r>
              <a:rPr lang="en-US" sz="2600" dirty="0" smtClean="0"/>
              <a:t>Himalayas formed from the collision of the India with Asia plates</a:t>
            </a:r>
            <a:endParaRPr lang="en-US" sz="2600" dirty="0"/>
          </a:p>
        </p:txBody>
      </p:sp>
    </p:spTree>
    <p:extLst>
      <p:ext uri="{BB962C8B-B14F-4D97-AF65-F5344CB8AC3E}">
        <p14:creationId xmlns:p14="http://schemas.microsoft.com/office/powerpoint/2010/main" val="40068929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Himalayas</a:t>
            </a:r>
            <a:endParaRPr lang="en-US" dirty="0"/>
          </a:p>
        </p:txBody>
      </p:sp>
      <p:sp>
        <p:nvSpPr>
          <p:cNvPr id="5" name="Content Placeholder 4"/>
          <p:cNvSpPr>
            <a:spLocks noGrp="1"/>
          </p:cNvSpPr>
          <p:nvPr>
            <p:ph idx="1"/>
          </p:nvPr>
        </p:nvSpPr>
        <p:spPr/>
        <p:txBody>
          <a:bodyPr/>
          <a:lstStyle/>
          <a:p>
            <a:r>
              <a:rPr lang="en-US" dirty="0" smtClean="0"/>
              <a:t>Tallest mountains on the Earth seen from space</a:t>
            </a:r>
            <a:endParaRPr lang="en-US" dirty="0"/>
          </a:p>
        </p:txBody>
      </p:sp>
      <p:pic>
        <p:nvPicPr>
          <p:cNvPr id="6" name="Picture 5"/>
          <p:cNvPicPr>
            <a:picLocks noChangeAspect="1"/>
          </p:cNvPicPr>
          <p:nvPr/>
        </p:nvPicPr>
        <p:blipFill>
          <a:blip r:embed="rId2"/>
          <a:stretch>
            <a:fillRect/>
          </a:stretch>
        </p:blipFill>
        <p:spPr>
          <a:xfrm>
            <a:off x="1688256" y="2617740"/>
            <a:ext cx="5808173" cy="3345009"/>
          </a:xfrm>
          <a:prstGeom prst="rect">
            <a:avLst/>
          </a:prstGeom>
        </p:spPr>
      </p:pic>
    </p:spTree>
    <p:extLst>
      <p:ext uri="{BB962C8B-B14F-4D97-AF65-F5344CB8AC3E}">
        <p14:creationId xmlns:p14="http://schemas.microsoft.com/office/powerpoint/2010/main" val="14693677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Boundaries</a:t>
            </a:r>
            <a:endParaRPr lang="en-US" dirty="0"/>
          </a:p>
        </p:txBody>
      </p:sp>
      <p:sp>
        <p:nvSpPr>
          <p:cNvPr id="3" name="Content Placeholder 2"/>
          <p:cNvSpPr>
            <a:spLocks noGrp="1"/>
          </p:cNvSpPr>
          <p:nvPr>
            <p:ph idx="1"/>
          </p:nvPr>
        </p:nvSpPr>
        <p:spPr/>
        <p:txBody>
          <a:bodyPr/>
          <a:lstStyle/>
          <a:p>
            <a:r>
              <a:rPr lang="en-US" sz="2800" dirty="0">
                <a:latin typeface="Arial" charset="0"/>
              </a:rPr>
              <a:t>Offsets oriented perpendicular to </a:t>
            </a:r>
            <a:r>
              <a:rPr lang="en-US" sz="2800" dirty="0" smtClean="0">
                <a:latin typeface="Arial" charset="0"/>
              </a:rPr>
              <a:t>mid</a:t>
            </a:r>
            <a:r>
              <a:rPr lang="en-US" sz="2800" dirty="0">
                <a:latin typeface="Arial" charset="0"/>
              </a:rPr>
              <a:t>-ocean ridge</a:t>
            </a:r>
          </a:p>
          <a:p>
            <a:pPr lvl="1"/>
            <a:r>
              <a:rPr lang="en-US" sz="2800" dirty="0">
                <a:latin typeface="Arial" charset="0"/>
              </a:rPr>
              <a:t>Segments of plates slide past </a:t>
            </a:r>
            <a:r>
              <a:rPr lang="en-US" sz="2800" dirty="0" smtClean="0">
                <a:latin typeface="Arial" charset="0"/>
              </a:rPr>
              <a:t>each </a:t>
            </a:r>
            <a:r>
              <a:rPr lang="en-US" sz="2800" dirty="0">
                <a:latin typeface="Arial" charset="0"/>
              </a:rPr>
              <a:t>other</a:t>
            </a:r>
          </a:p>
          <a:p>
            <a:r>
              <a:rPr lang="en-US" sz="2800" dirty="0">
                <a:latin typeface="Arial" charset="0"/>
              </a:rPr>
              <a:t>Offsets permit mid-ocean ridge to </a:t>
            </a:r>
            <a:r>
              <a:rPr lang="en-US" sz="2800" dirty="0" smtClean="0">
                <a:latin typeface="Arial" charset="0"/>
              </a:rPr>
              <a:t>move apart </a:t>
            </a:r>
            <a:r>
              <a:rPr lang="en-US" sz="2800" dirty="0">
                <a:latin typeface="Arial" charset="0"/>
              </a:rPr>
              <a:t>at different rates</a:t>
            </a:r>
          </a:p>
          <a:p>
            <a:r>
              <a:rPr lang="en-US" sz="2800" dirty="0">
                <a:latin typeface="Arial" charset="0"/>
              </a:rPr>
              <a:t>Shallow but strong earthquakes</a:t>
            </a:r>
          </a:p>
          <a:p>
            <a:pPr marL="0" indent="0">
              <a:buNone/>
            </a:pPr>
            <a:endParaRPr lang="en-US" dirty="0"/>
          </a:p>
        </p:txBody>
      </p:sp>
    </p:spTree>
    <p:extLst>
      <p:ext uri="{BB962C8B-B14F-4D97-AF65-F5344CB8AC3E}">
        <p14:creationId xmlns:p14="http://schemas.microsoft.com/office/powerpoint/2010/main" val="3855584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Boundary Features</a:t>
            </a:r>
            <a:endParaRPr lang="en-US" dirty="0"/>
          </a:p>
        </p:txBody>
      </p:sp>
      <p:sp>
        <p:nvSpPr>
          <p:cNvPr id="4" name="Content Placeholder 3"/>
          <p:cNvSpPr>
            <a:spLocks noGrp="1"/>
          </p:cNvSpPr>
          <p:nvPr>
            <p:ph sz="half" idx="1"/>
          </p:nvPr>
        </p:nvSpPr>
        <p:spPr/>
        <p:txBody>
          <a:bodyPr>
            <a:noAutofit/>
          </a:bodyPr>
          <a:lstStyle/>
          <a:p>
            <a:r>
              <a:rPr lang="en-US" sz="2400" dirty="0">
                <a:solidFill>
                  <a:srgbClr val="FFFFFF"/>
                </a:solidFill>
                <a:latin typeface="Arial" charset="0"/>
              </a:rPr>
              <a:t>Oceanic Transform Fault </a:t>
            </a:r>
            <a:r>
              <a:rPr lang="en-US" sz="2400" dirty="0">
                <a:latin typeface="Arial" charset="0"/>
              </a:rPr>
              <a:t>– ocean floor only</a:t>
            </a:r>
          </a:p>
          <a:p>
            <a:r>
              <a:rPr lang="en-US" sz="2400" dirty="0">
                <a:solidFill>
                  <a:srgbClr val="FFFFFF"/>
                </a:solidFill>
                <a:latin typeface="Arial" charset="0"/>
              </a:rPr>
              <a:t>Continental Transform Fault </a:t>
            </a:r>
            <a:r>
              <a:rPr lang="en-US" sz="2400" dirty="0">
                <a:latin typeface="Arial" charset="0"/>
              </a:rPr>
              <a:t>– cuts across continent</a:t>
            </a:r>
          </a:p>
          <a:p>
            <a:pPr lvl="1"/>
            <a:r>
              <a:rPr lang="en-US" sz="2400" dirty="0">
                <a:latin typeface="Arial" charset="0"/>
              </a:rPr>
              <a:t>San Andreas Fault</a:t>
            </a:r>
          </a:p>
          <a:p>
            <a:r>
              <a:rPr lang="en-US" sz="2400" dirty="0">
                <a:latin typeface="Arial" charset="0"/>
              </a:rPr>
              <a:t>Transform faults </a:t>
            </a:r>
            <a:br>
              <a:rPr lang="en-US" sz="2400" dirty="0">
                <a:latin typeface="Arial" charset="0"/>
              </a:rPr>
            </a:br>
            <a:r>
              <a:rPr lang="en-US" sz="2400" dirty="0">
                <a:latin typeface="Arial" charset="0"/>
              </a:rPr>
              <a:t>occur between </a:t>
            </a:r>
            <a:br>
              <a:rPr lang="en-US" sz="2400" dirty="0">
                <a:latin typeface="Arial" charset="0"/>
              </a:rPr>
            </a:br>
            <a:r>
              <a:rPr lang="en-US" sz="2400" dirty="0">
                <a:latin typeface="Arial" charset="0"/>
              </a:rPr>
              <a:t>mid-ocean ridge </a:t>
            </a:r>
            <a:br>
              <a:rPr lang="en-US" sz="2400" dirty="0">
                <a:latin typeface="Arial" charset="0"/>
              </a:rPr>
            </a:br>
            <a:r>
              <a:rPr lang="en-US" sz="2400" dirty="0">
                <a:latin typeface="Arial" charset="0"/>
              </a:rPr>
              <a:t>segments.</a:t>
            </a:r>
            <a:endParaRPr lang="en-US" sz="2400" dirty="0"/>
          </a:p>
        </p:txBody>
      </p:sp>
      <p:pic>
        <p:nvPicPr>
          <p:cNvPr id="6" name="Picture 1"/>
          <p:cNvPicPr>
            <a:picLocks noGrp="1" noChangeAspect="1"/>
          </p:cNvPicPr>
          <p:nvPr>
            <p:ph sz="half" idx="2"/>
          </p:nvPr>
        </p:nvPicPr>
        <p:blipFill>
          <a:blip r:embed="rId2">
            <a:extLst>
              <a:ext uri="{28A0092B-C50C-407E-A947-70E740481C1C}">
                <a14:useLocalDpi xmlns:a14="http://schemas.microsoft.com/office/drawing/2010/main" val="0"/>
              </a:ext>
            </a:extLst>
          </a:blip>
          <a:srcRect t="-25355" b="-25355"/>
          <a:stretch>
            <a:fillRect/>
          </a:stretch>
        </p:blipFill>
        <p:spPr bwMode="auto">
          <a:xfrm>
            <a:off x="4437061" y="882905"/>
            <a:ext cx="4205499" cy="566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9987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Applications of Plate Tectonics</a:t>
            </a:r>
            <a:endParaRPr lang="en-US" b="1" dirty="0"/>
          </a:p>
        </p:txBody>
      </p:sp>
      <p:sp>
        <p:nvSpPr>
          <p:cNvPr id="3" name="Content Placeholder 2"/>
          <p:cNvSpPr>
            <a:spLocks noGrp="1"/>
          </p:cNvSpPr>
          <p:nvPr>
            <p:ph sz="half" idx="1"/>
          </p:nvPr>
        </p:nvSpPr>
        <p:spPr>
          <a:xfrm>
            <a:off x="557585" y="1828800"/>
            <a:ext cx="3879477" cy="4219575"/>
          </a:xfrm>
        </p:spPr>
        <p:txBody>
          <a:bodyPr>
            <a:noAutofit/>
          </a:bodyPr>
          <a:lstStyle/>
          <a:p>
            <a:r>
              <a:rPr lang="en-US" sz="2400" dirty="0">
                <a:solidFill>
                  <a:srgbClr val="FFFFFF"/>
                </a:solidFill>
                <a:latin typeface="Arial" charset="0"/>
              </a:rPr>
              <a:t>Mantle Plumes and Hotspots</a:t>
            </a:r>
          </a:p>
          <a:p>
            <a:pPr lvl="1"/>
            <a:r>
              <a:rPr lang="en-US" sz="2400" dirty="0" err="1">
                <a:latin typeface="Arial" charset="0"/>
              </a:rPr>
              <a:t>Intraplate</a:t>
            </a:r>
            <a:r>
              <a:rPr lang="en-US" sz="2400" dirty="0">
                <a:latin typeface="Arial" charset="0"/>
              </a:rPr>
              <a:t> features</a:t>
            </a:r>
          </a:p>
          <a:p>
            <a:pPr lvl="2"/>
            <a:r>
              <a:rPr lang="en-US" sz="2400" dirty="0">
                <a:latin typeface="Arial" charset="0"/>
              </a:rPr>
              <a:t>Volcanic islands within a plate</a:t>
            </a:r>
          </a:p>
          <a:p>
            <a:pPr lvl="2"/>
            <a:r>
              <a:rPr lang="en-US" sz="2400" dirty="0">
                <a:latin typeface="Arial" charset="0"/>
              </a:rPr>
              <a:t>Island chains </a:t>
            </a:r>
          </a:p>
          <a:p>
            <a:r>
              <a:rPr lang="en-US" sz="2400" dirty="0">
                <a:latin typeface="Arial" charset="0"/>
              </a:rPr>
              <a:t>Record ancient plate motions</a:t>
            </a:r>
          </a:p>
          <a:p>
            <a:pPr lvl="1"/>
            <a:r>
              <a:rPr lang="en-US" sz="2400" dirty="0" err="1">
                <a:solidFill>
                  <a:srgbClr val="FFFFFF"/>
                </a:solidFill>
                <a:latin typeface="Arial" charset="0"/>
              </a:rPr>
              <a:t>Nematath</a:t>
            </a:r>
            <a:r>
              <a:rPr lang="en-US" sz="2400" dirty="0">
                <a:latin typeface="Arial" charset="0"/>
              </a:rPr>
              <a:t> – hotspot track</a:t>
            </a:r>
          </a:p>
        </p:txBody>
      </p:sp>
      <p:pic>
        <p:nvPicPr>
          <p:cNvPr id="5" name="Picture 1"/>
          <p:cNvPicPr>
            <a:picLocks noGrp="1" noChangeAspect="1"/>
          </p:cNvPicPr>
          <p:nvPr>
            <p:ph sz="half" idx="2"/>
          </p:nvPr>
        </p:nvPicPr>
        <p:blipFill>
          <a:blip r:embed="rId3">
            <a:extLst>
              <a:ext uri="{28A0092B-C50C-407E-A947-70E740481C1C}">
                <a14:useLocalDpi xmlns:a14="http://schemas.microsoft.com/office/drawing/2010/main" val="0"/>
              </a:ext>
            </a:extLst>
          </a:blip>
          <a:srcRect t="-45312" b="-45312"/>
          <a:stretch>
            <a:fillRect/>
          </a:stretch>
        </p:blipFill>
        <p:spPr bwMode="auto">
          <a:xfrm>
            <a:off x="4437062" y="1239164"/>
            <a:ext cx="4432332" cy="462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56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a:latin typeface="Arial" charset="0"/>
                <a:ea typeface="ＭＳ Ｐゴシック" charset="0"/>
                <a:cs typeface="Arial" charset="0"/>
              </a:rPr>
              <a:t>Types of Plate Boundaries</a:t>
            </a:r>
          </a:p>
        </p:txBody>
      </p:sp>
      <p:sp>
        <p:nvSpPr>
          <p:cNvPr id="3" name="Content Placeholder 2"/>
          <p:cNvSpPr>
            <a:spLocks noGrp="1"/>
          </p:cNvSpPr>
          <p:nvPr>
            <p:ph sz="half" idx="2"/>
          </p:nvPr>
        </p:nvSpPr>
        <p:spPr>
          <a:xfrm>
            <a:off x="4688540" y="1828800"/>
            <a:ext cx="4201459" cy="4219575"/>
          </a:xfrm>
        </p:spPr>
        <p:txBody>
          <a:bodyPr>
            <a:normAutofit/>
          </a:bodyPr>
          <a:lstStyle/>
          <a:p>
            <a:r>
              <a:rPr lang="en-US" sz="2800" dirty="0"/>
              <a:t>Divergent </a:t>
            </a:r>
            <a:r>
              <a:rPr lang="en-US" sz="2800" dirty="0" smtClean="0"/>
              <a:t>boundaries</a:t>
            </a:r>
            <a:endParaRPr lang="en-US" sz="2800" dirty="0"/>
          </a:p>
          <a:p>
            <a:r>
              <a:rPr lang="en-US" sz="2800" dirty="0"/>
              <a:t>Convergent boundaries</a:t>
            </a:r>
          </a:p>
          <a:p>
            <a:r>
              <a:rPr lang="en-US" sz="2800" dirty="0"/>
              <a:t>Transform boundaries</a:t>
            </a:r>
          </a:p>
          <a:p>
            <a:pPr marL="0" indent="0">
              <a:buNone/>
            </a:pPr>
            <a:endParaRPr lang="en-US" sz="2800" dirty="0"/>
          </a:p>
        </p:txBody>
      </p:sp>
      <p:sp>
        <p:nvSpPr>
          <p:cNvPr id="31747" name="Rectangle 2"/>
          <p:cNvSpPr>
            <a:spLocks noChangeArrowheads="1"/>
          </p:cNvSpPr>
          <p:nvPr/>
        </p:nvSpPr>
        <p:spPr bwMode="auto">
          <a:xfrm>
            <a:off x="1981200" y="35623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 name="Picture 8" descr="\\integrafs1\NMS_Samples\65_Pearson\02. Deliverables\TRUJILLO_IRDVD\Copyright_removed_JPEGS\Chapter02\Figures\EoO_11e_Figure_02_14_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29972" b="-29972"/>
          <a:stretch>
            <a:fillRect/>
          </a:stretch>
        </p:blipFill>
        <p:spPr bwMode="auto">
          <a:xfrm>
            <a:off x="436562" y="1036637"/>
            <a:ext cx="4251977"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636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 Hotspots Locations</a:t>
            </a:r>
            <a:endParaRPr lang="en-US" dirty="0"/>
          </a:p>
        </p:txBody>
      </p:sp>
      <p:pic>
        <p:nvPicPr>
          <p:cNvPr id="7" name="Picture 1"/>
          <p:cNvPicPr>
            <a:picLocks noGrp="1" noChangeAspect="1"/>
          </p:cNvPicPr>
          <p:nvPr>
            <p:ph idx="1"/>
          </p:nvPr>
        </p:nvPicPr>
        <p:blipFill>
          <a:blip r:embed="rId3">
            <a:extLst>
              <a:ext uri="{28A0092B-C50C-407E-A947-70E740481C1C}">
                <a14:useLocalDpi xmlns:a14="http://schemas.microsoft.com/office/drawing/2010/main" val="0"/>
              </a:ext>
            </a:extLst>
          </a:blip>
          <a:srcRect l="-1200" r="-120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4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88" y="381000"/>
            <a:ext cx="8534141" cy="1044388"/>
          </a:xfrm>
        </p:spPr>
        <p:txBody>
          <a:bodyPr/>
          <a:lstStyle/>
          <a:p>
            <a:r>
              <a:rPr lang="en-US" dirty="0">
                <a:latin typeface="Arial" charset="0"/>
                <a:ea typeface="ＭＳ Ｐゴシック" charset="0"/>
                <a:cs typeface="Arial" charset="0"/>
              </a:rPr>
              <a:t>Hawaiian Island – Emperor Seamount </a:t>
            </a:r>
            <a:r>
              <a:rPr lang="en-US" dirty="0" err="1">
                <a:latin typeface="Arial" charset="0"/>
                <a:ea typeface="ＭＳ Ｐゴシック" charset="0"/>
                <a:cs typeface="Arial" charset="0"/>
              </a:rPr>
              <a:t>Nematath</a:t>
            </a:r>
            <a:endParaRPr lang="en-US" dirty="0"/>
          </a:p>
        </p:txBody>
      </p:sp>
      <p:pic>
        <p:nvPicPr>
          <p:cNvPr id="4"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19915" r="-19915"/>
          <a:stretch/>
        </p:blipFill>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91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43" y="381000"/>
            <a:ext cx="8658050" cy="1044388"/>
          </a:xfrm>
        </p:spPr>
        <p:txBody>
          <a:bodyPr/>
          <a:lstStyle/>
          <a:p>
            <a:r>
              <a:rPr lang="en-US" dirty="0">
                <a:latin typeface="Arial" charset="0"/>
                <a:cs typeface="Arial" charset="0"/>
              </a:rPr>
              <a:t>Plate Tectonics and </a:t>
            </a:r>
            <a:r>
              <a:rPr lang="en-US" dirty="0" err="1">
                <a:latin typeface="Arial" charset="0"/>
                <a:cs typeface="Arial" charset="0"/>
              </a:rPr>
              <a:t>Intraplate</a:t>
            </a:r>
            <a:r>
              <a:rPr lang="en-US" dirty="0">
                <a:latin typeface="Arial" charset="0"/>
                <a:cs typeface="Arial" charset="0"/>
              </a:rPr>
              <a:t> Features</a:t>
            </a:r>
            <a:endParaRPr lang="en-US" b="1" dirty="0"/>
          </a:p>
        </p:txBody>
      </p:sp>
      <p:sp>
        <p:nvSpPr>
          <p:cNvPr id="3" name="Content Placeholder 2"/>
          <p:cNvSpPr>
            <a:spLocks noGrp="1"/>
          </p:cNvSpPr>
          <p:nvPr>
            <p:ph idx="1"/>
          </p:nvPr>
        </p:nvSpPr>
        <p:spPr/>
        <p:txBody>
          <a:bodyPr/>
          <a:lstStyle/>
          <a:p>
            <a:pPr>
              <a:lnSpc>
                <a:spcPct val="80000"/>
              </a:lnSpc>
            </a:pPr>
            <a:r>
              <a:rPr lang="en-US" sz="3000" dirty="0">
                <a:solidFill>
                  <a:srgbClr val="FFFFFF"/>
                </a:solidFill>
                <a:latin typeface="Arial" charset="0"/>
              </a:rPr>
              <a:t>Seamounts</a:t>
            </a:r>
            <a:r>
              <a:rPr lang="en-US" sz="3000" dirty="0">
                <a:solidFill>
                  <a:srgbClr val="FF0000"/>
                </a:solidFill>
                <a:latin typeface="Arial" charset="0"/>
              </a:rPr>
              <a:t> </a:t>
            </a:r>
          </a:p>
          <a:p>
            <a:pPr lvl="1">
              <a:lnSpc>
                <a:spcPct val="80000"/>
              </a:lnSpc>
            </a:pPr>
            <a:r>
              <a:rPr lang="en-US" sz="2800" dirty="0">
                <a:latin typeface="Arial" charset="0"/>
              </a:rPr>
              <a:t>Rounded tops</a:t>
            </a:r>
          </a:p>
          <a:p>
            <a:pPr>
              <a:lnSpc>
                <a:spcPct val="80000"/>
              </a:lnSpc>
            </a:pPr>
            <a:r>
              <a:rPr lang="en-US" sz="3000" dirty="0" err="1">
                <a:solidFill>
                  <a:srgbClr val="FFFFFF"/>
                </a:solidFill>
                <a:latin typeface="Arial" charset="0"/>
              </a:rPr>
              <a:t>Tablemounts</a:t>
            </a:r>
            <a:r>
              <a:rPr lang="en-US" sz="3000" dirty="0">
                <a:solidFill>
                  <a:srgbClr val="FFFFFF"/>
                </a:solidFill>
                <a:latin typeface="Arial" charset="0"/>
              </a:rPr>
              <a:t> or </a:t>
            </a:r>
            <a:r>
              <a:rPr lang="en-US" sz="3000" dirty="0" err="1">
                <a:solidFill>
                  <a:srgbClr val="FFFFFF"/>
                </a:solidFill>
                <a:latin typeface="Arial" charset="0"/>
              </a:rPr>
              <a:t>guyots</a:t>
            </a:r>
            <a:endParaRPr lang="en-US" sz="3000" dirty="0">
              <a:solidFill>
                <a:srgbClr val="FFFFFF"/>
              </a:solidFill>
              <a:latin typeface="Arial" charset="0"/>
            </a:endParaRPr>
          </a:p>
          <a:p>
            <a:pPr lvl="1">
              <a:lnSpc>
                <a:spcPct val="80000"/>
              </a:lnSpc>
            </a:pPr>
            <a:r>
              <a:rPr lang="en-US" sz="2800" dirty="0">
                <a:latin typeface="Arial" charset="0"/>
              </a:rPr>
              <a:t>Flattened tops</a:t>
            </a:r>
          </a:p>
          <a:p>
            <a:pPr>
              <a:lnSpc>
                <a:spcPct val="80000"/>
              </a:lnSpc>
            </a:pPr>
            <a:r>
              <a:rPr lang="en-US" sz="3000" dirty="0">
                <a:latin typeface="Arial" charset="0"/>
              </a:rPr>
              <a:t>Subsidence of flanks of mid-ocean ridge</a:t>
            </a:r>
          </a:p>
          <a:p>
            <a:pPr>
              <a:lnSpc>
                <a:spcPct val="80000"/>
              </a:lnSpc>
            </a:pPr>
            <a:r>
              <a:rPr lang="en-US" sz="3000" dirty="0">
                <a:latin typeface="Arial" charset="0"/>
              </a:rPr>
              <a:t>Wave erosion may flatten seamount.</a:t>
            </a:r>
          </a:p>
          <a:p>
            <a:endParaRPr lang="en-US" dirty="0"/>
          </a:p>
        </p:txBody>
      </p:sp>
    </p:spTree>
    <p:extLst>
      <p:ext uri="{BB962C8B-B14F-4D97-AF65-F5344CB8AC3E}">
        <p14:creationId xmlns:p14="http://schemas.microsoft.com/office/powerpoint/2010/main" val="160733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Plate Tectonics and </a:t>
            </a:r>
            <a:r>
              <a:rPr lang="en-US" dirty="0" err="1">
                <a:latin typeface="Arial" charset="0"/>
                <a:cs typeface="Arial" charset="0"/>
              </a:rPr>
              <a:t>Intraplate</a:t>
            </a:r>
            <a:r>
              <a:rPr lang="en-US" dirty="0">
                <a:latin typeface="Arial" charset="0"/>
                <a:cs typeface="Arial" charset="0"/>
              </a:rPr>
              <a:t> Features</a:t>
            </a:r>
            <a:endParaRPr lang="en-US" dirty="0"/>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t="-2411" b="-241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7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Boundaries	</a:t>
            </a:r>
            <a:endParaRPr lang="en-US" dirty="0"/>
          </a:p>
        </p:txBody>
      </p:sp>
      <p:sp>
        <p:nvSpPr>
          <p:cNvPr id="3" name="Content Placeholder 2"/>
          <p:cNvSpPr>
            <a:spLocks noGrp="1"/>
          </p:cNvSpPr>
          <p:nvPr>
            <p:ph idx="1"/>
          </p:nvPr>
        </p:nvSpPr>
        <p:spPr/>
        <p:txBody>
          <a:bodyPr/>
          <a:lstStyle/>
          <a:p>
            <a:r>
              <a:rPr lang="en-US" sz="2800" dirty="0" smtClean="0"/>
              <a:t>Occur when two plates move apart from each other</a:t>
            </a:r>
          </a:p>
          <a:p>
            <a:pPr lvl="1"/>
            <a:r>
              <a:rPr lang="en-US" sz="2800" dirty="0" smtClean="0"/>
              <a:t>along the mid-ocean ridge where new seafloor is created due to sea floor spreading</a:t>
            </a:r>
          </a:p>
          <a:p>
            <a:pPr lvl="1"/>
            <a:r>
              <a:rPr lang="en-US" sz="2800" dirty="0" smtClean="0"/>
              <a:t>A common feature along the mid-ocean ridge is a central </a:t>
            </a:r>
            <a:r>
              <a:rPr lang="en-US" sz="2800" dirty="0" err="1" smtClean="0"/>
              <a:t>downdropped</a:t>
            </a:r>
            <a:r>
              <a:rPr lang="en-US" sz="2800" dirty="0" smtClean="0"/>
              <a:t> linear rift valley.</a:t>
            </a:r>
          </a:p>
          <a:p>
            <a:pPr lvl="1"/>
            <a:endParaRPr lang="en-US" dirty="0" smtClean="0"/>
          </a:p>
          <a:p>
            <a:pPr lvl="1"/>
            <a:endParaRPr lang="en-US" dirty="0" smtClean="0"/>
          </a:p>
          <a:p>
            <a:pPr marL="282575" lvl="1" indent="0">
              <a:buNone/>
            </a:pPr>
            <a:endParaRPr lang="en-US" dirty="0"/>
          </a:p>
        </p:txBody>
      </p:sp>
    </p:spTree>
    <p:extLst>
      <p:ext uri="{BB962C8B-B14F-4D97-AF65-F5344CB8AC3E}">
        <p14:creationId xmlns:p14="http://schemas.microsoft.com/office/powerpoint/2010/main" val="57886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Rift Valley</a:t>
            </a:r>
            <a:endParaRPr lang="en-US" dirty="0"/>
          </a:p>
        </p:txBody>
      </p:sp>
      <p:pic>
        <p:nvPicPr>
          <p:cNvPr id="4" name="Content Placeholder 3"/>
          <p:cNvPicPr>
            <a:picLocks noGrp="1" noChangeAspect="1"/>
          </p:cNvPicPr>
          <p:nvPr>
            <p:ph idx="1"/>
          </p:nvPr>
        </p:nvPicPr>
        <p:blipFill>
          <a:blip r:embed="rId2"/>
          <a:srcRect t="3754" b="3754"/>
          <a:stretch>
            <a:fillRect/>
          </a:stretch>
        </p:blipFill>
        <p:spPr/>
      </p:pic>
    </p:spTree>
    <p:extLst>
      <p:ext uri="{BB962C8B-B14F-4D97-AF65-F5344CB8AC3E}">
        <p14:creationId xmlns:p14="http://schemas.microsoft.com/office/powerpoint/2010/main" val="181939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Plates</a:t>
            </a:r>
            <a:endParaRPr lang="en-US" dirty="0"/>
          </a:p>
        </p:txBody>
      </p:sp>
      <p:sp>
        <p:nvSpPr>
          <p:cNvPr id="3" name="Content Placeholder 2"/>
          <p:cNvSpPr>
            <a:spLocks noGrp="1"/>
          </p:cNvSpPr>
          <p:nvPr>
            <p:ph idx="1"/>
          </p:nvPr>
        </p:nvSpPr>
        <p:spPr/>
        <p:txBody>
          <a:bodyPr/>
          <a:lstStyle/>
          <a:p>
            <a:r>
              <a:rPr lang="en-US" sz="2800" dirty="0" smtClean="0"/>
              <a:t>Plates are being continuously pulled apart</a:t>
            </a:r>
          </a:p>
          <a:p>
            <a:r>
              <a:rPr lang="en-US" sz="2800" dirty="0" smtClean="0"/>
              <a:t>Upwelling of magma beneath the mid-ocean ridge is simply filling in the void left by the separating plates</a:t>
            </a:r>
          </a:p>
          <a:p>
            <a:r>
              <a:rPr lang="en-US" sz="2800" dirty="0" smtClean="0"/>
              <a:t>~20 km</a:t>
            </a:r>
            <a:r>
              <a:rPr lang="en-US" sz="2800" baseline="30000" dirty="0" smtClean="0"/>
              <a:t>3</a:t>
            </a:r>
            <a:r>
              <a:rPr lang="en-US" sz="2800" dirty="0" smtClean="0"/>
              <a:t> </a:t>
            </a:r>
            <a:r>
              <a:rPr lang="en-US" sz="2800" dirty="0"/>
              <a:t> </a:t>
            </a:r>
            <a:r>
              <a:rPr lang="en-US" sz="2800" dirty="0" smtClean="0"/>
              <a:t>of new crust worldwide is being formed each year</a:t>
            </a:r>
          </a:p>
        </p:txBody>
      </p:sp>
    </p:spTree>
    <p:extLst>
      <p:ext uri="{BB962C8B-B14F-4D97-AF65-F5344CB8AC3E}">
        <p14:creationId xmlns:p14="http://schemas.microsoft.com/office/powerpoint/2010/main" val="479751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815353"/>
          </a:xfrm>
        </p:spPr>
        <p:txBody>
          <a:bodyPr/>
          <a:lstStyle/>
          <a:p>
            <a:r>
              <a:rPr lang="en-US" dirty="0" smtClean="0"/>
              <a:t>Divergent</a:t>
            </a:r>
            <a:br>
              <a:rPr lang="en-US" dirty="0" smtClean="0"/>
            </a:br>
            <a:r>
              <a:rPr lang="en-US" dirty="0" smtClean="0"/>
              <a:t>Plate</a:t>
            </a:r>
            <a:br>
              <a:rPr lang="en-US" dirty="0" smtClean="0"/>
            </a:br>
            <a:r>
              <a:rPr lang="en-US" dirty="0" smtClean="0"/>
              <a:t>Boundary</a:t>
            </a:r>
            <a:endParaRPr lang="en-US" dirty="0"/>
          </a:p>
        </p:txBody>
      </p:sp>
      <p:sp>
        <p:nvSpPr>
          <p:cNvPr id="3" name="Content Placeholder 2"/>
          <p:cNvSpPr>
            <a:spLocks noGrp="1"/>
          </p:cNvSpPr>
          <p:nvPr>
            <p:ph idx="1"/>
          </p:nvPr>
        </p:nvSpPr>
        <p:spPr/>
        <p:txBody>
          <a:bodyPr/>
          <a:lstStyle/>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6941" y="381000"/>
            <a:ext cx="5046009" cy="610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331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of a Divergent Plate Boundary</a:t>
            </a:r>
            <a:endParaRPr lang="en-US" dirty="0"/>
          </a:p>
        </p:txBody>
      </p:sp>
      <p:pic>
        <p:nvPicPr>
          <p:cNvPr id="4" name="Content Placeholder 3" descr="EoO_11e_Figure_02_17_L.jpg"/>
          <p:cNvPicPr>
            <a:picLocks noGrp="1" noChangeAspect="1"/>
          </p:cNvPicPr>
          <p:nvPr>
            <p:ph idx="1"/>
          </p:nvPr>
        </p:nvPicPr>
        <p:blipFill>
          <a:blip r:embed="rId3">
            <a:extLst>
              <a:ext uri="{28A0092B-C50C-407E-A947-70E740481C1C}">
                <a14:useLocalDpi xmlns:a14="http://schemas.microsoft.com/office/drawing/2010/main" val="0"/>
              </a:ext>
            </a:extLst>
          </a:blip>
          <a:srcRect l="-38441" r="-38441"/>
          <a:stretch>
            <a:fillRect/>
          </a:stretch>
        </p:blipFill>
        <p:spPr/>
      </p:pic>
    </p:spTree>
    <p:extLst>
      <p:ext uri="{BB962C8B-B14F-4D97-AF65-F5344CB8AC3E}">
        <p14:creationId xmlns:p14="http://schemas.microsoft.com/office/powerpoint/2010/main" val="1233219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Spreading Centers</a:t>
            </a:r>
            <a:endParaRPr lang="en-US" dirty="0"/>
          </a:p>
        </p:txBody>
      </p:sp>
      <p:sp>
        <p:nvSpPr>
          <p:cNvPr id="3" name="Content Placeholder 2"/>
          <p:cNvSpPr>
            <a:spLocks noGrp="1"/>
          </p:cNvSpPr>
          <p:nvPr>
            <p:ph sz="half" idx="1"/>
          </p:nvPr>
        </p:nvSpPr>
        <p:spPr/>
        <p:txBody>
          <a:bodyPr/>
          <a:lstStyle/>
          <a:p>
            <a:r>
              <a:rPr lang="en-US" sz="2800" dirty="0" smtClean="0"/>
              <a:t>Oceanic rise</a:t>
            </a:r>
          </a:p>
          <a:p>
            <a:pPr lvl="1"/>
            <a:r>
              <a:rPr lang="en-US" sz="2600" dirty="0"/>
              <a:t>Fast-spreading</a:t>
            </a:r>
          </a:p>
          <a:p>
            <a:pPr lvl="1"/>
            <a:r>
              <a:rPr lang="en-US" sz="2600" dirty="0"/>
              <a:t>Gentle slopes</a:t>
            </a:r>
          </a:p>
          <a:p>
            <a:pPr lvl="1"/>
            <a:r>
              <a:rPr lang="en-US" sz="2600" dirty="0"/>
              <a:t>East </a:t>
            </a:r>
            <a:r>
              <a:rPr lang="en-US" sz="2600" dirty="0" smtClean="0"/>
              <a:t>Pacific</a:t>
            </a:r>
            <a:endParaRPr lang="en-US" sz="2800" dirty="0" smtClean="0"/>
          </a:p>
          <a:p>
            <a:r>
              <a:rPr lang="en-US" sz="2800" dirty="0" smtClean="0"/>
              <a:t>Oceanic ridge</a:t>
            </a:r>
          </a:p>
          <a:p>
            <a:pPr lvl="1"/>
            <a:r>
              <a:rPr lang="en-US" sz="2600" dirty="0" smtClean="0"/>
              <a:t>Slow-spreading</a:t>
            </a:r>
          </a:p>
          <a:p>
            <a:pPr lvl="1"/>
            <a:r>
              <a:rPr lang="en-US" sz="2600" dirty="0" smtClean="0"/>
              <a:t>Steep slopes</a:t>
            </a:r>
          </a:p>
          <a:p>
            <a:pPr lvl="1"/>
            <a:r>
              <a:rPr lang="en-US" sz="2600" dirty="0" smtClean="0"/>
              <a:t>Mid-Atlantic</a:t>
            </a:r>
          </a:p>
        </p:txBody>
      </p:sp>
      <p:sp>
        <p:nvSpPr>
          <p:cNvPr id="4" name="Content Placeholder 3"/>
          <p:cNvSpPr>
            <a:spLocks noGrp="1"/>
          </p:cNvSpPr>
          <p:nvPr>
            <p:ph sz="half" idx="2"/>
          </p:nvPr>
        </p:nvSpPr>
        <p:spPr/>
        <p:txBody>
          <a:bodyPr>
            <a:normAutofit/>
          </a:bodyPr>
          <a:lstStyle/>
          <a:p>
            <a:r>
              <a:rPr lang="en-US" sz="2800" dirty="0" smtClean="0"/>
              <a:t>Ultra-slow</a:t>
            </a:r>
          </a:p>
          <a:p>
            <a:pPr lvl="1"/>
            <a:r>
              <a:rPr lang="en-US" sz="2600" dirty="0" smtClean="0"/>
              <a:t>Deep rift valley</a:t>
            </a:r>
          </a:p>
          <a:p>
            <a:pPr lvl="1"/>
            <a:r>
              <a:rPr lang="en-US" sz="2600" dirty="0" smtClean="0"/>
              <a:t>Widely scattered volcanoes</a:t>
            </a:r>
          </a:p>
          <a:p>
            <a:pPr lvl="1"/>
            <a:r>
              <a:rPr lang="en-US" sz="2600" dirty="0" smtClean="0"/>
              <a:t>Arctic and southwest India</a:t>
            </a:r>
            <a:endParaRPr lang="en-US" sz="2600" dirty="0"/>
          </a:p>
        </p:txBody>
      </p:sp>
    </p:spTree>
    <p:extLst>
      <p:ext uri="{BB962C8B-B14F-4D97-AF65-F5344CB8AC3E}">
        <p14:creationId xmlns:p14="http://schemas.microsoft.com/office/powerpoint/2010/main" val="145220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Convergent Boundaries</a:t>
            </a:r>
            <a:endParaRPr lang="en-US" dirty="0"/>
          </a:p>
        </p:txBody>
      </p:sp>
      <p:sp>
        <p:nvSpPr>
          <p:cNvPr id="8" name="Content Placeholder 7"/>
          <p:cNvSpPr>
            <a:spLocks noGrp="1"/>
          </p:cNvSpPr>
          <p:nvPr>
            <p:ph idx="1"/>
          </p:nvPr>
        </p:nvSpPr>
        <p:spPr/>
        <p:txBody>
          <a:bodyPr/>
          <a:lstStyle/>
          <a:p>
            <a:r>
              <a:rPr lang="en-US" sz="2800" dirty="0" smtClean="0"/>
              <a:t>Where two plates move together and collide</a:t>
            </a:r>
          </a:p>
          <a:p>
            <a:r>
              <a:rPr lang="en-US" sz="2800" dirty="0" smtClean="0"/>
              <a:t>Result in the destruction of ocean crust as one plate plunges below the other and is re-melted into the mantle</a:t>
            </a:r>
          </a:p>
          <a:p>
            <a:r>
              <a:rPr lang="en-US" sz="2800" dirty="0" smtClean="0"/>
              <a:t>Features of a convergent boundary</a:t>
            </a:r>
          </a:p>
          <a:p>
            <a:pPr lvl="1"/>
            <a:r>
              <a:rPr lang="en-US" sz="2800" dirty="0" smtClean="0"/>
              <a:t>Ocean trench</a:t>
            </a:r>
          </a:p>
          <a:p>
            <a:pPr lvl="1"/>
            <a:r>
              <a:rPr lang="en-US" sz="2800" dirty="0" smtClean="0"/>
              <a:t>Volcanic arc </a:t>
            </a:r>
            <a:endParaRPr lang="en-US" sz="2800" dirty="0"/>
          </a:p>
        </p:txBody>
      </p:sp>
    </p:spTree>
    <p:extLst>
      <p:ext uri="{BB962C8B-B14F-4D97-AF65-F5344CB8AC3E}">
        <p14:creationId xmlns:p14="http://schemas.microsoft.com/office/powerpoint/2010/main" val="4222597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1588</TotalTime>
  <Words>848</Words>
  <Application>Microsoft Macintosh PowerPoint</Application>
  <PresentationFormat>On-screen Show (4:3)</PresentationFormat>
  <Paragraphs>110</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Revolution</vt:lpstr>
      <vt:lpstr>PLATE MOTION</vt:lpstr>
      <vt:lpstr>Types of Plate Boundaries</vt:lpstr>
      <vt:lpstr>Divergent Boundaries </vt:lpstr>
      <vt:lpstr>Rift Valley</vt:lpstr>
      <vt:lpstr>Divergent Plates</vt:lpstr>
      <vt:lpstr>Divergent Plate Boundary</vt:lpstr>
      <vt:lpstr>Generation of a Divergent Plate Boundary</vt:lpstr>
      <vt:lpstr>Types of Spreading Centers</vt:lpstr>
      <vt:lpstr>Convergent Boundaries</vt:lpstr>
      <vt:lpstr>Three Types of  Convergent  Boundaries  Oceanic-Continental Convergence  Oceanic-Oceanic Convergence Continental-Continental Convergence   </vt:lpstr>
      <vt:lpstr>Oceanic-Continental Convergence</vt:lpstr>
      <vt:lpstr>Oceanic-Oceanic Convergence</vt:lpstr>
      <vt:lpstr>Island Arcs</vt:lpstr>
      <vt:lpstr>Island Arcs</vt:lpstr>
      <vt:lpstr>Continental – Continental Convergence</vt:lpstr>
      <vt:lpstr>Himalayas</vt:lpstr>
      <vt:lpstr>Transform Boundaries</vt:lpstr>
      <vt:lpstr>Transform Boundary Features</vt:lpstr>
      <vt:lpstr>Applications of Plate Tectonics</vt:lpstr>
      <vt:lpstr>Global Hotspots Locations</vt:lpstr>
      <vt:lpstr>Hawaiian Island – Emperor Seamount Nematath</vt:lpstr>
      <vt:lpstr>Plate Tectonics and Intraplate Features</vt:lpstr>
      <vt:lpstr>Plate Tectonics and Intraplate Features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BOUNDARIES</dc:title>
  <dc:creator>Staff Staff</dc:creator>
  <cp:lastModifiedBy>Staff Staff</cp:lastModifiedBy>
  <cp:revision>35</cp:revision>
  <cp:lastPrinted>2013-11-01T00:00:41Z</cp:lastPrinted>
  <dcterms:created xsi:type="dcterms:W3CDTF">2013-10-28T18:28:14Z</dcterms:created>
  <dcterms:modified xsi:type="dcterms:W3CDTF">2013-11-01T00:01:19Z</dcterms:modified>
</cp:coreProperties>
</file>